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tags/tag4.xml" ContentType="application/vnd.openxmlformats-officedocument.presentationml.tags+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8.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 id="2147483698" r:id="rId3"/>
  </p:sldMasterIdLst>
  <p:notesMasterIdLst>
    <p:notesMasterId r:id="rId34"/>
  </p:notesMasterIdLst>
  <p:handoutMasterIdLst>
    <p:handoutMasterId r:id="rId35"/>
  </p:handoutMasterIdLst>
  <p:sldIdLst>
    <p:sldId id="256" r:id="rId4"/>
    <p:sldId id="257" r:id="rId5"/>
    <p:sldId id="271" r:id="rId6"/>
    <p:sldId id="272" r:id="rId7"/>
    <p:sldId id="259" r:id="rId8"/>
    <p:sldId id="275" r:id="rId9"/>
    <p:sldId id="261" r:id="rId10"/>
    <p:sldId id="262" r:id="rId11"/>
    <p:sldId id="263" r:id="rId12"/>
    <p:sldId id="264" r:id="rId13"/>
    <p:sldId id="265" r:id="rId14"/>
    <p:sldId id="273" r:id="rId15"/>
    <p:sldId id="266" r:id="rId16"/>
    <p:sldId id="268" r:id="rId17"/>
    <p:sldId id="269" r:id="rId18"/>
    <p:sldId id="258" r:id="rId19"/>
    <p:sldId id="276" r:id="rId20"/>
    <p:sldId id="274" r:id="rId21"/>
    <p:sldId id="270" r:id="rId22"/>
    <p:sldId id="280" r:id="rId23"/>
    <p:sldId id="281" r:id="rId24"/>
    <p:sldId id="282" r:id="rId25"/>
    <p:sldId id="283" r:id="rId26"/>
    <p:sldId id="278" r:id="rId27"/>
    <p:sldId id="287" r:id="rId28"/>
    <p:sldId id="286" r:id="rId29"/>
    <p:sldId id="298" r:id="rId30"/>
    <p:sldId id="299" r:id="rId31"/>
    <p:sldId id="301" r:id="rId32"/>
    <p:sldId id="302" r:id="rId3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E90"/>
    <a:srgbClr val="FCFE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081" autoAdjust="0"/>
  </p:normalViewPr>
  <p:slideViewPr>
    <p:cSldViewPr>
      <p:cViewPr>
        <p:scale>
          <a:sx n="61" d="100"/>
          <a:sy n="61" d="100"/>
        </p:scale>
        <p:origin x="-350" y="-120"/>
      </p:cViewPr>
      <p:guideLst>
        <p:guide orient="horz" pos="2160"/>
        <p:guide pos="2880"/>
      </p:guideLst>
    </p:cSldViewPr>
  </p:slideViewPr>
  <p:notesTextViewPr>
    <p:cViewPr>
      <p:scale>
        <a:sx n="100" d="100"/>
        <a:sy n="100" d="100"/>
      </p:scale>
      <p:origin x="0" y="0"/>
    </p:cViewPr>
  </p:notesTextViewPr>
  <p:sorterViewPr>
    <p:cViewPr>
      <p:scale>
        <a:sx n="137" d="100"/>
        <a:sy n="13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F12C08-7035-42EC-A9F1-476AC9778BA0}" type="doc">
      <dgm:prSet loTypeId="urn:microsoft.com/office/officeart/2005/8/layout/venn1" loCatId="relationship" qsTypeId="urn:microsoft.com/office/officeart/2005/8/quickstyle/simple1" qsCatId="simple" csTypeId="urn:microsoft.com/office/officeart/2005/8/colors/colorful2" csCatId="colorful" phldr="1"/>
      <dgm:spPr/>
    </dgm:pt>
    <dgm:pt modelId="{7054DDC1-E5CA-4455-9FC1-31EBFAC6729D}">
      <dgm:prSet phldrT="[Text]"/>
      <dgm:spPr/>
      <dgm:t>
        <a:bodyPr/>
        <a:lstStyle/>
        <a:p>
          <a:r>
            <a:rPr lang="en-US" b="1" dirty="0" smtClean="0"/>
            <a:t>Health</a:t>
          </a:r>
        </a:p>
        <a:p>
          <a:r>
            <a:rPr lang="en-US" dirty="0" smtClean="0"/>
            <a:t>Physical</a:t>
          </a:r>
          <a:r>
            <a:rPr lang="en-US" dirty="0" smtClean="0"/>
            <a:t>, Emotional, Social, &amp; </a:t>
          </a:r>
          <a:r>
            <a:rPr lang="en-US" dirty="0" smtClean="0"/>
            <a:t>Spiritual</a:t>
          </a:r>
          <a:endParaRPr lang="en-US" dirty="0"/>
        </a:p>
      </dgm:t>
    </dgm:pt>
    <dgm:pt modelId="{B12DF6B4-B049-4543-ACD9-DE5D6C21F710}" type="parTrans" cxnId="{E751055C-6D54-48AF-AA25-06EEA292D003}">
      <dgm:prSet/>
      <dgm:spPr/>
      <dgm:t>
        <a:bodyPr/>
        <a:lstStyle/>
        <a:p>
          <a:endParaRPr lang="en-US"/>
        </a:p>
      </dgm:t>
    </dgm:pt>
    <dgm:pt modelId="{588E1665-8A0A-4215-9B13-7CA2B75374B2}" type="sibTrans" cxnId="{E751055C-6D54-48AF-AA25-06EEA292D003}">
      <dgm:prSet/>
      <dgm:spPr/>
      <dgm:t>
        <a:bodyPr/>
        <a:lstStyle/>
        <a:p>
          <a:endParaRPr lang="en-US"/>
        </a:p>
      </dgm:t>
    </dgm:pt>
    <dgm:pt modelId="{51672AED-699C-4CB2-8AF9-6EED916481E0}">
      <dgm:prSet phldrT="[Text]"/>
      <dgm:spPr>
        <a:solidFill>
          <a:schemeClr val="bg1">
            <a:lumMod val="65000"/>
            <a:alpha val="50000"/>
          </a:schemeClr>
        </a:solidFill>
      </dgm:spPr>
      <dgm:t>
        <a:bodyPr/>
        <a:lstStyle/>
        <a:p>
          <a:r>
            <a:rPr lang="en-US" b="1" dirty="0" smtClean="0"/>
            <a:t>Reproductive Health</a:t>
          </a:r>
          <a:endParaRPr lang="en-US" b="1" dirty="0"/>
        </a:p>
      </dgm:t>
    </dgm:pt>
    <dgm:pt modelId="{CED3D4EA-7165-4C3B-A352-7C87BCB48649}" type="parTrans" cxnId="{AABAC50B-E038-4BA5-B7E4-CCD4CF3F4A87}">
      <dgm:prSet/>
      <dgm:spPr/>
      <dgm:t>
        <a:bodyPr/>
        <a:lstStyle/>
        <a:p>
          <a:endParaRPr lang="en-US"/>
        </a:p>
      </dgm:t>
    </dgm:pt>
    <dgm:pt modelId="{9569676C-7349-481F-9508-A10DEB589D44}" type="sibTrans" cxnId="{AABAC50B-E038-4BA5-B7E4-CCD4CF3F4A87}">
      <dgm:prSet/>
      <dgm:spPr/>
      <dgm:t>
        <a:bodyPr/>
        <a:lstStyle/>
        <a:p>
          <a:endParaRPr lang="en-US"/>
        </a:p>
      </dgm:t>
    </dgm:pt>
    <dgm:pt modelId="{1F94EF7C-1480-47A4-BE8B-E0A62A8FF6E8}">
      <dgm:prSet phldrT="[Text]"/>
      <dgm:spPr>
        <a:solidFill>
          <a:srgbClr val="FBFE90">
            <a:alpha val="49804"/>
          </a:srgbClr>
        </a:solidFill>
      </dgm:spPr>
      <dgm:t>
        <a:bodyPr/>
        <a:lstStyle/>
        <a:p>
          <a:r>
            <a:rPr lang="en-US" dirty="0" smtClean="0"/>
            <a:t>Intimate Relationships</a:t>
          </a:r>
          <a:endParaRPr lang="en-US" dirty="0"/>
        </a:p>
      </dgm:t>
    </dgm:pt>
    <dgm:pt modelId="{3D48B254-6CDE-4E3E-ADBF-D6233ED0D308}" type="parTrans" cxnId="{F09FCD8D-9DA5-46F6-A947-B1F605DA26CF}">
      <dgm:prSet/>
      <dgm:spPr/>
      <dgm:t>
        <a:bodyPr/>
        <a:lstStyle/>
        <a:p>
          <a:endParaRPr lang="en-US"/>
        </a:p>
      </dgm:t>
    </dgm:pt>
    <dgm:pt modelId="{EC5AE824-1338-45DF-911B-46CF66FBA404}" type="sibTrans" cxnId="{F09FCD8D-9DA5-46F6-A947-B1F605DA26CF}">
      <dgm:prSet/>
      <dgm:spPr/>
      <dgm:t>
        <a:bodyPr/>
        <a:lstStyle/>
        <a:p>
          <a:endParaRPr lang="en-US"/>
        </a:p>
      </dgm:t>
    </dgm:pt>
    <dgm:pt modelId="{50811BE8-96BD-48D4-B89C-4CA75CEC4E72}">
      <dgm:prSet phldrT="[Text]"/>
      <dgm:spPr>
        <a:solidFill>
          <a:srgbClr val="FBFE90">
            <a:alpha val="49804"/>
          </a:srgbClr>
        </a:solidFill>
      </dgm:spPr>
      <dgm:t>
        <a:bodyPr/>
        <a:lstStyle/>
        <a:p>
          <a:r>
            <a:rPr lang="en-US" dirty="0" smtClean="0"/>
            <a:t>Assault / Violence</a:t>
          </a:r>
          <a:endParaRPr lang="en-US" dirty="0"/>
        </a:p>
      </dgm:t>
    </dgm:pt>
    <dgm:pt modelId="{67F23CC3-63FB-4680-A2E1-29699ED85E03}" type="parTrans" cxnId="{618A2347-A487-4BEA-A406-32EA055C10A1}">
      <dgm:prSet/>
      <dgm:spPr/>
      <dgm:t>
        <a:bodyPr/>
        <a:lstStyle/>
        <a:p>
          <a:endParaRPr lang="en-US"/>
        </a:p>
      </dgm:t>
    </dgm:pt>
    <dgm:pt modelId="{E9B9B252-59F1-42BE-A470-593C0ABFF218}" type="sibTrans" cxnId="{618A2347-A487-4BEA-A406-32EA055C10A1}">
      <dgm:prSet/>
      <dgm:spPr/>
      <dgm:t>
        <a:bodyPr/>
        <a:lstStyle/>
        <a:p>
          <a:endParaRPr lang="en-US"/>
        </a:p>
      </dgm:t>
    </dgm:pt>
    <dgm:pt modelId="{8F02677D-A148-45A3-9C84-5054F06D3E07}">
      <dgm:prSet phldrT="[Text]"/>
      <dgm:spPr>
        <a:solidFill>
          <a:schemeClr val="bg1">
            <a:lumMod val="65000"/>
            <a:alpha val="50000"/>
          </a:schemeClr>
        </a:solidFill>
      </dgm:spPr>
      <dgm:t>
        <a:bodyPr/>
        <a:lstStyle/>
        <a:p>
          <a:r>
            <a:rPr lang="en-US" dirty="0" smtClean="0"/>
            <a:t>STDs</a:t>
          </a:r>
          <a:endParaRPr lang="en-US" dirty="0"/>
        </a:p>
      </dgm:t>
    </dgm:pt>
    <dgm:pt modelId="{E01345AB-35DE-4E39-AC7B-C4A22952838E}" type="parTrans" cxnId="{517981DC-6244-408C-8161-E941E71692A3}">
      <dgm:prSet/>
      <dgm:spPr/>
      <dgm:t>
        <a:bodyPr/>
        <a:lstStyle/>
        <a:p>
          <a:endParaRPr lang="en-US"/>
        </a:p>
      </dgm:t>
    </dgm:pt>
    <dgm:pt modelId="{CAB4E0D8-22B2-46CB-A863-DDB68C9A0704}" type="sibTrans" cxnId="{517981DC-6244-408C-8161-E941E71692A3}">
      <dgm:prSet/>
      <dgm:spPr/>
      <dgm:t>
        <a:bodyPr/>
        <a:lstStyle/>
        <a:p>
          <a:endParaRPr lang="en-US"/>
        </a:p>
      </dgm:t>
    </dgm:pt>
    <dgm:pt modelId="{BBE65B52-8D61-412D-B6A4-6F313F8C7DC1}">
      <dgm:prSet phldrT="[Text]"/>
      <dgm:spPr>
        <a:solidFill>
          <a:schemeClr val="bg1">
            <a:lumMod val="65000"/>
            <a:alpha val="50000"/>
          </a:schemeClr>
        </a:solidFill>
      </dgm:spPr>
      <dgm:t>
        <a:bodyPr/>
        <a:lstStyle/>
        <a:p>
          <a:r>
            <a:rPr lang="en-US" dirty="0" smtClean="0"/>
            <a:t>HIV/AIDS</a:t>
          </a:r>
          <a:endParaRPr lang="en-US" dirty="0"/>
        </a:p>
      </dgm:t>
    </dgm:pt>
    <dgm:pt modelId="{3E104641-4908-466E-AC55-DF54F08A79C1}" type="parTrans" cxnId="{94259F9F-61E3-4A5B-A9B1-B660BDFE6890}">
      <dgm:prSet/>
      <dgm:spPr/>
      <dgm:t>
        <a:bodyPr/>
        <a:lstStyle/>
        <a:p>
          <a:endParaRPr lang="en-US"/>
        </a:p>
      </dgm:t>
    </dgm:pt>
    <dgm:pt modelId="{1848C7DC-B02F-4983-98BC-238E45E8CED7}" type="sibTrans" cxnId="{94259F9F-61E3-4A5B-A9B1-B660BDFE6890}">
      <dgm:prSet/>
      <dgm:spPr/>
      <dgm:t>
        <a:bodyPr/>
        <a:lstStyle/>
        <a:p>
          <a:endParaRPr lang="en-US"/>
        </a:p>
      </dgm:t>
    </dgm:pt>
    <dgm:pt modelId="{633DF399-FDD3-475E-B0BE-C0118460E1C7}">
      <dgm:prSet phldrT="[Text]"/>
      <dgm:spPr>
        <a:solidFill>
          <a:schemeClr val="bg1">
            <a:lumMod val="65000"/>
            <a:alpha val="50000"/>
          </a:schemeClr>
        </a:solidFill>
      </dgm:spPr>
      <dgm:t>
        <a:bodyPr/>
        <a:lstStyle/>
        <a:p>
          <a:r>
            <a:rPr lang="en-US" dirty="0" smtClean="0"/>
            <a:t>Planned pregnancy</a:t>
          </a:r>
          <a:endParaRPr lang="en-US" dirty="0"/>
        </a:p>
      </dgm:t>
    </dgm:pt>
    <dgm:pt modelId="{33181872-E36E-4F79-B2DC-662E6817C114}" type="parTrans" cxnId="{0E39791A-5994-42FF-9F53-F5A749093F35}">
      <dgm:prSet/>
      <dgm:spPr/>
      <dgm:t>
        <a:bodyPr/>
        <a:lstStyle/>
        <a:p>
          <a:endParaRPr lang="en-US"/>
        </a:p>
      </dgm:t>
    </dgm:pt>
    <dgm:pt modelId="{26A2F18D-BAEF-4C75-B7C4-2B3B405717B1}" type="sibTrans" cxnId="{0E39791A-5994-42FF-9F53-F5A749093F35}">
      <dgm:prSet/>
      <dgm:spPr/>
      <dgm:t>
        <a:bodyPr/>
        <a:lstStyle/>
        <a:p>
          <a:endParaRPr lang="en-US"/>
        </a:p>
      </dgm:t>
    </dgm:pt>
    <dgm:pt modelId="{2B5E4D10-A3C5-4A2C-BC7B-294C0789E424}">
      <dgm:prSet phldrT="[Text]"/>
      <dgm:spPr>
        <a:solidFill>
          <a:srgbClr val="FBFE90">
            <a:alpha val="49804"/>
          </a:srgbClr>
        </a:solidFill>
      </dgm:spPr>
      <dgm:t>
        <a:bodyPr/>
        <a:lstStyle/>
        <a:p>
          <a:r>
            <a:rPr lang="en-US" b="1" dirty="0" smtClean="0"/>
            <a:t>Sexual Health</a:t>
          </a:r>
          <a:endParaRPr lang="en-US" b="1" dirty="0"/>
        </a:p>
      </dgm:t>
    </dgm:pt>
    <dgm:pt modelId="{5BD31A07-A20D-4BD2-937B-8ECACE333BE3}" type="parTrans" cxnId="{3D51ADBA-992E-433B-8D1A-8551ABA39F9A}">
      <dgm:prSet/>
      <dgm:spPr/>
      <dgm:t>
        <a:bodyPr/>
        <a:lstStyle/>
        <a:p>
          <a:endParaRPr lang="en-US"/>
        </a:p>
      </dgm:t>
    </dgm:pt>
    <dgm:pt modelId="{D6E5B8E6-D968-4D6F-B36D-287A85029ACB}" type="sibTrans" cxnId="{3D51ADBA-992E-433B-8D1A-8551ABA39F9A}">
      <dgm:prSet/>
      <dgm:spPr/>
      <dgm:t>
        <a:bodyPr/>
        <a:lstStyle/>
        <a:p>
          <a:endParaRPr lang="en-US"/>
        </a:p>
      </dgm:t>
    </dgm:pt>
    <dgm:pt modelId="{FBB23813-6D9C-4DFF-8442-3CD3E717BB95}" type="pres">
      <dgm:prSet presAssocID="{ACF12C08-7035-42EC-A9F1-476AC9778BA0}" presName="compositeShape" presStyleCnt="0">
        <dgm:presLayoutVars>
          <dgm:chMax val="7"/>
          <dgm:dir/>
          <dgm:resizeHandles val="exact"/>
        </dgm:presLayoutVars>
      </dgm:prSet>
      <dgm:spPr/>
    </dgm:pt>
    <dgm:pt modelId="{7A47B71D-5D05-4475-99C7-203AB8F68E10}" type="pres">
      <dgm:prSet presAssocID="{7054DDC1-E5CA-4455-9FC1-31EBFAC6729D}" presName="circ1" presStyleLbl="vennNode1" presStyleIdx="0" presStyleCnt="3"/>
      <dgm:spPr/>
      <dgm:t>
        <a:bodyPr/>
        <a:lstStyle/>
        <a:p>
          <a:endParaRPr lang="en-US"/>
        </a:p>
      </dgm:t>
    </dgm:pt>
    <dgm:pt modelId="{729AF15E-DD00-481E-A3F1-08802DE89B82}" type="pres">
      <dgm:prSet presAssocID="{7054DDC1-E5CA-4455-9FC1-31EBFAC6729D}" presName="circ1Tx" presStyleLbl="revTx" presStyleIdx="0" presStyleCnt="0">
        <dgm:presLayoutVars>
          <dgm:chMax val="0"/>
          <dgm:chPref val="0"/>
          <dgm:bulletEnabled val="1"/>
        </dgm:presLayoutVars>
      </dgm:prSet>
      <dgm:spPr/>
      <dgm:t>
        <a:bodyPr/>
        <a:lstStyle/>
        <a:p>
          <a:endParaRPr lang="en-US"/>
        </a:p>
      </dgm:t>
    </dgm:pt>
    <dgm:pt modelId="{27DC124D-8033-46A6-83F0-11FF7F07F08B}" type="pres">
      <dgm:prSet presAssocID="{2B5E4D10-A3C5-4A2C-BC7B-294C0789E424}" presName="circ2" presStyleLbl="vennNode1" presStyleIdx="1" presStyleCnt="3" custLinFactNeighborX="-898"/>
      <dgm:spPr/>
      <dgm:t>
        <a:bodyPr/>
        <a:lstStyle/>
        <a:p>
          <a:endParaRPr lang="en-US"/>
        </a:p>
      </dgm:t>
    </dgm:pt>
    <dgm:pt modelId="{6913FF49-2ED8-4D5A-BD5E-6A8D894154CE}" type="pres">
      <dgm:prSet presAssocID="{2B5E4D10-A3C5-4A2C-BC7B-294C0789E424}" presName="circ2Tx" presStyleLbl="revTx" presStyleIdx="0" presStyleCnt="0">
        <dgm:presLayoutVars>
          <dgm:chMax val="0"/>
          <dgm:chPref val="0"/>
          <dgm:bulletEnabled val="1"/>
        </dgm:presLayoutVars>
      </dgm:prSet>
      <dgm:spPr/>
      <dgm:t>
        <a:bodyPr/>
        <a:lstStyle/>
        <a:p>
          <a:endParaRPr lang="en-US"/>
        </a:p>
      </dgm:t>
    </dgm:pt>
    <dgm:pt modelId="{5EAC236E-714A-4D06-A2FE-2A2B2DA700DB}" type="pres">
      <dgm:prSet presAssocID="{51672AED-699C-4CB2-8AF9-6EED916481E0}" presName="circ3" presStyleLbl="vennNode1" presStyleIdx="2" presStyleCnt="3"/>
      <dgm:spPr/>
      <dgm:t>
        <a:bodyPr/>
        <a:lstStyle/>
        <a:p>
          <a:endParaRPr lang="en-US"/>
        </a:p>
      </dgm:t>
    </dgm:pt>
    <dgm:pt modelId="{A6D1FB6D-001B-4806-A007-8036C3ADD90B}" type="pres">
      <dgm:prSet presAssocID="{51672AED-699C-4CB2-8AF9-6EED916481E0}" presName="circ3Tx" presStyleLbl="revTx" presStyleIdx="0" presStyleCnt="0">
        <dgm:presLayoutVars>
          <dgm:chMax val="0"/>
          <dgm:chPref val="0"/>
          <dgm:bulletEnabled val="1"/>
        </dgm:presLayoutVars>
      </dgm:prSet>
      <dgm:spPr/>
      <dgm:t>
        <a:bodyPr/>
        <a:lstStyle/>
        <a:p>
          <a:endParaRPr lang="en-US"/>
        </a:p>
      </dgm:t>
    </dgm:pt>
  </dgm:ptLst>
  <dgm:cxnLst>
    <dgm:cxn modelId="{C67530B4-D48B-4F4F-8576-6553AA3B9D12}" type="presOf" srcId="{8F02677D-A148-45A3-9C84-5054F06D3E07}" destId="{5EAC236E-714A-4D06-A2FE-2A2B2DA700DB}" srcOrd="0" destOrd="1" presId="urn:microsoft.com/office/officeart/2005/8/layout/venn1"/>
    <dgm:cxn modelId="{D1E820D0-50FE-443D-9708-ABBB16E08CE9}" type="presOf" srcId="{50811BE8-96BD-48D4-B89C-4CA75CEC4E72}" destId="{6913FF49-2ED8-4D5A-BD5E-6A8D894154CE}" srcOrd="1" destOrd="2" presId="urn:microsoft.com/office/officeart/2005/8/layout/venn1"/>
    <dgm:cxn modelId="{94259F9F-61E3-4A5B-A9B1-B660BDFE6890}" srcId="{51672AED-699C-4CB2-8AF9-6EED916481E0}" destId="{BBE65B52-8D61-412D-B6A4-6F313F8C7DC1}" srcOrd="1" destOrd="0" parTransId="{3E104641-4908-466E-AC55-DF54F08A79C1}" sibTransId="{1848C7DC-B02F-4983-98BC-238E45E8CED7}"/>
    <dgm:cxn modelId="{3623DB0A-F13C-474B-AC9D-4095198B4D73}" type="presOf" srcId="{BBE65B52-8D61-412D-B6A4-6F313F8C7DC1}" destId="{5EAC236E-714A-4D06-A2FE-2A2B2DA700DB}" srcOrd="0" destOrd="2" presId="urn:microsoft.com/office/officeart/2005/8/layout/venn1"/>
    <dgm:cxn modelId="{97687861-3129-49E8-9BB3-4C05F723A4D6}" type="presOf" srcId="{2B5E4D10-A3C5-4A2C-BC7B-294C0789E424}" destId="{6913FF49-2ED8-4D5A-BD5E-6A8D894154CE}" srcOrd="1" destOrd="0" presId="urn:microsoft.com/office/officeart/2005/8/layout/venn1"/>
    <dgm:cxn modelId="{88E605E9-9F72-412D-9537-171226064164}" type="presOf" srcId="{7054DDC1-E5CA-4455-9FC1-31EBFAC6729D}" destId="{7A47B71D-5D05-4475-99C7-203AB8F68E10}" srcOrd="1" destOrd="0" presId="urn:microsoft.com/office/officeart/2005/8/layout/venn1"/>
    <dgm:cxn modelId="{517981DC-6244-408C-8161-E941E71692A3}" srcId="{51672AED-699C-4CB2-8AF9-6EED916481E0}" destId="{8F02677D-A148-45A3-9C84-5054F06D3E07}" srcOrd="0" destOrd="0" parTransId="{E01345AB-35DE-4E39-AC7B-C4A22952838E}" sibTransId="{CAB4E0D8-22B2-46CB-A863-DDB68C9A0704}"/>
    <dgm:cxn modelId="{0F6D6F32-609F-40E6-9A72-27CFA77C2DB1}" type="presOf" srcId="{ACF12C08-7035-42EC-A9F1-476AC9778BA0}" destId="{FBB23813-6D9C-4DFF-8442-3CD3E717BB95}" srcOrd="0" destOrd="0" presId="urn:microsoft.com/office/officeart/2005/8/layout/venn1"/>
    <dgm:cxn modelId="{7CAC362A-5259-4CAA-BF0E-FCE7ECC4F9BE}" type="presOf" srcId="{50811BE8-96BD-48D4-B89C-4CA75CEC4E72}" destId="{27DC124D-8033-46A6-83F0-11FF7F07F08B}" srcOrd="0" destOrd="2" presId="urn:microsoft.com/office/officeart/2005/8/layout/venn1"/>
    <dgm:cxn modelId="{E751055C-6D54-48AF-AA25-06EEA292D003}" srcId="{ACF12C08-7035-42EC-A9F1-476AC9778BA0}" destId="{7054DDC1-E5CA-4455-9FC1-31EBFAC6729D}" srcOrd="0" destOrd="0" parTransId="{B12DF6B4-B049-4543-ACD9-DE5D6C21F710}" sibTransId="{588E1665-8A0A-4215-9B13-7CA2B75374B2}"/>
    <dgm:cxn modelId="{3D51ADBA-992E-433B-8D1A-8551ABA39F9A}" srcId="{ACF12C08-7035-42EC-A9F1-476AC9778BA0}" destId="{2B5E4D10-A3C5-4A2C-BC7B-294C0789E424}" srcOrd="1" destOrd="0" parTransId="{5BD31A07-A20D-4BD2-937B-8ECACE333BE3}" sibTransId="{D6E5B8E6-D968-4D6F-B36D-287A85029ACB}"/>
    <dgm:cxn modelId="{4DC9B747-8CC1-40C2-94C4-DB51446F2402}" type="presOf" srcId="{1F94EF7C-1480-47A4-BE8B-E0A62A8FF6E8}" destId="{6913FF49-2ED8-4D5A-BD5E-6A8D894154CE}" srcOrd="1" destOrd="1" presId="urn:microsoft.com/office/officeart/2005/8/layout/venn1"/>
    <dgm:cxn modelId="{2406057C-CEF0-4482-9F6F-FAE5DE6D554B}" type="presOf" srcId="{633DF399-FDD3-475E-B0BE-C0118460E1C7}" destId="{5EAC236E-714A-4D06-A2FE-2A2B2DA700DB}" srcOrd="0" destOrd="3" presId="urn:microsoft.com/office/officeart/2005/8/layout/venn1"/>
    <dgm:cxn modelId="{D65488FC-7D9A-436B-A53E-D62A9DF061CA}" type="presOf" srcId="{BBE65B52-8D61-412D-B6A4-6F313F8C7DC1}" destId="{A6D1FB6D-001B-4806-A007-8036C3ADD90B}" srcOrd="1" destOrd="2" presId="urn:microsoft.com/office/officeart/2005/8/layout/venn1"/>
    <dgm:cxn modelId="{E1A7E644-63D3-4401-A777-89534C47B6BA}" type="presOf" srcId="{51672AED-699C-4CB2-8AF9-6EED916481E0}" destId="{A6D1FB6D-001B-4806-A007-8036C3ADD90B}" srcOrd="1" destOrd="0" presId="urn:microsoft.com/office/officeart/2005/8/layout/venn1"/>
    <dgm:cxn modelId="{2A02E554-23A6-40D6-B394-6E7D5840B74F}" type="presOf" srcId="{2B5E4D10-A3C5-4A2C-BC7B-294C0789E424}" destId="{27DC124D-8033-46A6-83F0-11FF7F07F08B}" srcOrd="0" destOrd="0" presId="urn:microsoft.com/office/officeart/2005/8/layout/venn1"/>
    <dgm:cxn modelId="{0E39791A-5994-42FF-9F53-F5A749093F35}" srcId="{51672AED-699C-4CB2-8AF9-6EED916481E0}" destId="{633DF399-FDD3-475E-B0BE-C0118460E1C7}" srcOrd="2" destOrd="0" parTransId="{33181872-E36E-4F79-B2DC-662E6817C114}" sibTransId="{26A2F18D-BAEF-4C75-B7C4-2B3B405717B1}"/>
    <dgm:cxn modelId="{5902E472-0EA3-43CE-894F-1D3ED1E01001}" type="presOf" srcId="{7054DDC1-E5CA-4455-9FC1-31EBFAC6729D}" destId="{729AF15E-DD00-481E-A3F1-08802DE89B82}" srcOrd="0" destOrd="0" presId="urn:microsoft.com/office/officeart/2005/8/layout/venn1"/>
    <dgm:cxn modelId="{81133FD1-E444-4B70-9C1E-CA09DF1E4978}" type="presOf" srcId="{1F94EF7C-1480-47A4-BE8B-E0A62A8FF6E8}" destId="{27DC124D-8033-46A6-83F0-11FF7F07F08B}" srcOrd="0" destOrd="1" presId="urn:microsoft.com/office/officeart/2005/8/layout/venn1"/>
    <dgm:cxn modelId="{AABAC50B-E038-4BA5-B7E4-CCD4CF3F4A87}" srcId="{ACF12C08-7035-42EC-A9F1-476AC9778BA0}" destId="{51672AED-699C-4CB2-8AF9-6EED916481E0}" srcOrd="2" destOrd="0" parTransId="{CED3D4EA-7165-4C3B-A352-7C87BCB48649}" sibTransId="{9569676C-7349-481F-9508-A10DEB589D44}"/>
    <dgm:cxn modelId="{7C27E11E-A592-424D-B182-1FD295CFC9DD}" type="presOf" srcId="{8F02677D-A148-45A3-9C84-5054F06D3E07}" destId="{A6D1FB6D-001B-4806-A007-8036C3ADD90B}" srcOrd="1" destOrd="1" presId="urn:microsoft.com/office/officeart/2005/8/layout/venn1"/>
    <dgm:cxn modelId="{75B7235D-4744-4AC1-91D6-ED9681E26ADF}" type="presOf" srcId="{633DF399-FDD3-475E-B0BE-C0118460E1C7}" destId="{A6D1FB6D-001B-4806-A007-8036C3ADD90B}" srcOrd="1" destOrd="3" presId="urn:microsoft.com/office/officeart/2005/8/layout/venn1"/>
    <dgm:cxn modelId="{618A2347-A487-4BEA-A406-32EA055C10A1}" srcId="{2B5E4D10-A3C5-4A2C-BC7B-294C0789E424}" destId="{50811BE8-96BD-48D4-B89C-4CA75CEC4E72}" srcOrd="1" destOrd="0" parTransId="{67F23CC3-63FB-4680-A2E1-29699ED85E03}" sibTransId="{E9B9B252-59F1-42BE-A470-593C0ABFF218}"/>
    <dgm:cxn modelId="{F09FCD8D-9DA5-46F6-A947-B1F605DA26CF}" srcId="{2B5E4D10-A3C5-4A2C-BC7B-294C0789E424}" destId="{1F94EF7C-1480-47A4-BE8B-E0A62A8FF6E8}" srcOrd="0" destOrd="0" parTransId="{3D48B254-6CDE-4E3E-ADBF-D6233ED0D308}" sibTransId="{EC5AE824-1338-45DF-911B-46CF66FBA404}"/>
    <dgm:cxn modelId="{C1CD79E9-B368-46CE-B383-EA6B99A96E1D}" type="presOf" srcId="{51672AED-699C-4CB2-8AF9-6EED916481E0}" destId="{5EAC236E-714A-4D06-A2FE-2A2B2DA700DB}" srcOrd="0" destOrd="0" presId="urn:microsoft.com/office/officeart/2005/8/layout/venn1"/>
    <dgm:cxn modelId="{FA09CF70-702A-49B9-9065-4C849E215DC1}" type="presParOf" srcId="{FBB23813-6D9C-4DFF-8442-3CD3E717BB95}" destId="{7A47B71D-5D05-4475-99C7-203AB8F68E10}" srcOrd="0" destOrd="0" presId="urn:microsoft.com/office/officeart/2005/8/layout/venn1"/>
    <dgm:cxn modelId="{680CDA72-6D5D-4C5A-8E97-749A7E8295F6}" type="presParOf" srcId="{FBB23813-6D9C-4DFF-8442-3CD3E717BB95}" destId="{729AF15E-DD00-481E-A3F1-08802DE89B82}" srcOrd="1" destOrd="0" presId="urn:microsoft.com/office/officeart/2005/8/layout/venn1"/>
    <dgm:cxn modelId="{A5B552F9-D062-4B5A-B500-96B80BBF1E0A}" type="presParOf" srcId="{FBB23813-6D9C-4DFF-8442-3CD3E717BB95}" destId="{27DC124D-8033-46A6-83F0-11FF7F07F08B}" srcOrd="2" destOrd="0" presId="urn:microsoft.com/office/officeart/2005/8/layout/venn1"/>
    <dgm:cxn modelId="{9A3B63E6-7A2E-419A-9614-6F31BFB2E893}" type="presParOf" srcId="{FBB23813-6D9C-4DFF-8442-3CD3E717BB95}" destId="{6913FF49-2ED8-4D5A-BD5E-6A8D894154CE}" srcOrd="3" destOrd="0" presId="urn:microsoft.com/office/officeart/2005/8/layout/venn1"/>
    <dgm:cxn modelId="{443161B2-DA8E-4512-89FC-B18571A7F99B}" type="presParOf" srcId="{FBB23813-6D9C-4DFF-8442-3CD3E717BB95}" destId="{5EAC236E-714A-4D06-A2FE-2A2B2DA700DB}" srcOrd="4" destOrd="0" presId="urn:microsoft.com/office/officeart/2005/8/layout/venn1"/>
    <dgm:cxn modelId="{F35660A4-258F-4ADF-9EBA-64ABA1C4B564}" type="presParOf" srcId="{FBB23813-6D9C-4DFF-8442-3CD3E717BB95}" destId="{A6D1FB6D-001B-4806-A007-8036C3ADD90B}"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47B71D-5D05-4475-99C7-203AB8F68E10}">
      <dsp:nvSpPr>
        <dsp:cNvPr id="0" name=""/>
        <dsp:cNvSpPr/>
      </dsp:nvSpPr>
      <dsp:spPr>
        <a:xfrm>
          <a:off x="2895600" y="85724"/>
          <a:ext cx="4114800" cy="4114800"/>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b="1" kern="1200" dirty="0" smtClean="0"/>
            <a:t>Health</a:t>
          </a:r>
        </a:p>
        <a:p>
          <a:pPr lvl="0" algn="ctr" defTabSz="1244600">
            <a:lnSpc>
              <a:spcPct val="90000"/>
            </a:lnSpc>
            <a:spcBef>
              <a:spcPct val="0"/>
            </a:spcBef>
            <a:spcAft>
              <a:spcPct val="35000"/>
            </a:spcAft>
          </a:pPr>
          <a:r>
            <a:rPr lang="en-US" sz="2800" kern="1200" dirty="0" smtClean="0"/>
            <a:t>Physical</a:t>
          </a:r>
          <a:r>
            <a:rPr lang="en-US" sz="2800" kern="1200" dirty="0" smtClean="0"/>
            <a:t>, Emotional, Social, &amp; </a:t>
          </a:r>
          <a:r>
            <a:rPr lang="en-US" sz="2800" kern="1200" dirty="0" smtClean="0"/>
            <a:t>Spiritual</a:t>
          </a:r>
          <a:endParaRPr lang="en-US" sz="2800" kern="1200" dirty="0"/>
        </a:p>
      </dsp:txBody>
      <dsp:txXfrm>
        <a:off x="3444240" y="805815"/>
        <a:ext cx="3017520" cy="1851660"/>
      </dsp:txXfrm>
    </dsp:sp>
    <dsp:sp modelId="{27DC124D-8033-46A6-83F0-11FF7F07F08B}">
      <dsp:nvSpPr>
        <dsp:cNvPr id="0" name=""/>
        <dsp:cNvSpPr/>
      </dsp:nvSpPr>
      <dsp:spPr>
        <a:xfrm>
          <a:off x="4343406" y="2657475"/>
          <a:ext cx="4114800" cy="4114800"/>
        </a:xfrm>
        <a:prstGeom prst="ellipse">
          <a:avLst/>
        </a:prstGeom>
        <a:solidFill>
          <a:srgbClr val="FBFE90">
            <a:alpha val="49804"/>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l" defTabSz="1244600">
            <a:lnSpc>
              <a:spcPct val="90000"/>
            </a:lnSpc>
            <a:spcBef>
              <a:spcPct val="0"/>
            </a:spcBef>
            <a:spcAft>
              <a:spcPct val="35000"/>
            </a:spcAft>
          </a:pPr>
          <a:r>
            <a:rPr lang="en-US" sz="2800" b="1" kern="1200" dirty="0" smtClean="0"/>
            <a:t>Sexual Health</a:t>
          </a:r>
          <a:endParaRPr lang="en-US" sz="2800" b="1" kern="1200" dirty="0"/>
        </a:p>
        <a:p>
          <a:pPr marL="228600" lvl="1" indent="-228600" algn="l" defTabSz="977900">
            <a:lnSpc>
              <a:spcPct val="90000"/>
            </a:lnSpc>
            <a:spcBef>
              <a:spcPct val="0"/>
            </a:spcBef>
            <a:spcAft>
              <a:spcPct val="15000"/>
            </a:spcAft>
            <a:buChar char="••"/>
          </a:pPr>
          <a:r>
            <a:rPr lang="en-US" sz="2200" kern="1200" dirty="0" smtClean="0"/>
            <a:t>Intimate Relationships</a:t>
          </a:r>
          <a:endParaRPr lang="en-US" sz="2200" kern="1200" dirty="0"/>
        </a:p>
        <a:p>
          <a:pPr marL="228600" lvl="1" indent="-228600" algn="l" defTabSz="977900">
            <a:lnSpc>
              <a:spcPct val="90000"/>
            </a:lnSpc>
            <a:spcBef>
              <a:spcPct val="0"/>
            </a:spcBef>
            <a:spcAft>
              <a:spcPct val="15000"/>
            </a:spcAft>
            <a:buChar char="••"/>
          </a:pPr>
          <a:r>
            <a:rPr lang="en-US" sz="2200" kern="1200" dirty="0" smtClean="0"/>
            <a:t>Assault / Violence</a:t>
          </a:r>
          <a:endParaRPr lang="en-US" sz="2200" kern="1200" dirty="0"/>
        </a:p>
      </dsp:txBody>
      <dsp:txXfrm>
        <a:off x="5601849" y="3720465"/>
        <a:ext cx="2468880" cy="2263140"/>
      </dsp:txXfrm>
    </dsp:sp>
    <dsp:sp modelId="{5EAC236E-714A-4D06-A2FE-2A2B2DA700DB}">
      <dsp:nvSpPr>
        <dsp:cNvPr id="0" name=""/>
        <dsp:cNvSpPr/>
      </dsp:nvSpPr>
      <dsp:spPr>
        <a:xfrm>
          <a:off x="1410843" y="2657475"/>
          <a:ext cx="4114800" cy="4114800"/>
        </a:xfrm>
        <a:prstGeom prst="ellipse">
          <a:avLst/>
        </a:prstGeom>
        <a:solidFill>
          <a:schemeClr val="bg1">
            <a:lumMod val="6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l" defTabSz="1244600">
            <a:lnSpc>
              <a:spcPct val="90000"/>
            </a:lnSpc>
            <a:spcBef>
              <a:spcPct val="0"/>
            </a:spcBef>
            <a:spcAft>
              <a:spcPct val="35000"/>
            </a:spcAft>
          </a:pPr>
          <a:r>
            <a:rPr lang="en-US" sz="2800" b="1" kern="1200" dirty="0" smtClean="0"/>
            <a:t>Reproductive Health</a:t>
          </a:r>
          <a:endParaRPr lang="en-US" sz="2800" b="1" kern="1200" dirty="0"/>
        </a:p>
        <a:p>
          <a:pPr marL="228600" lvl="1" indent="-228600" algn="l" defTabSz="977900">
            <a:lnSpc>
              <a:spcPct val="90000"/>
            </a:lnSpc>
            <a:spcBef>
              <a:spcPct val="0"/>
            </a:spcBef>
            <a:spcAft>
              <a:spcPct val="15000"/>
            </a:spcAft>
            <a:buChar char="••"/>
          </a:pPr>
          <a:r>
            <a:rPr lang="en-US" sz="2200" kern="1200" dirty="0" smtClean="0"/>
            <a:t>STDs</a:t>
          </a:r>
          <a:endParaRPr lang="en-US" sz="2200" kern="1200" dirty="0"/>
        </a:p>
        <a:p>
          <a:pPr marL="228600" lvl="1" indent="-228600" algn="l" defTabSz="977900">
            <a:lnSpc>
              <a:spcPct val="90000"/>
            </a:lnSpc>
            <a:spcBef>
              <a:spcPct val="0"/>
            </a:spcBef>
            <a:spcAft>
              <a:spcPct val="15000"/>
            </a:spcAft>
            <a:buChar char="••"/>
          </a:pPr>
          <a:r>
            <a:rPr lang="en-US" sz="2200" kern="1200" dirty="0" smtClean="0"/>
            <a:t>HIV/AIDS</a:t>
          </a:r>
          <a:endParaRPr lang="en-US" sz="2200" kern="1200" dirty="0"/>
        </a:p>
        <a:p>
          <a:pPr marL="228600" lvl="1" indent="-228600" algn="l" defTabSz="977900">
            <a:lnSpc>
              <a:spcPct val="90000"/>
            </a:lnSpc>
            <a:spcBef>
              <a:spcPct val="0"/>
            </a:spcBef>
            <a:spcAft>
              <a:spcPct val="15000"/>
            </a:spcAft>
            <a:buChar char="••"/>
          </a:pPr>
          <a:r>
            <a:rPr lang="en-US" sz="2200" kern="1200" dirty="0" smtClean="0"/>
            <a:t>Planned pregnancy</a:t>
          </a:r>
          <a:endParaRPr lang="en-US" sz="2200" kern="1200" dirty="0"/>
        </a:p>
      </dsp:txBody>
      <dsp:txXfrm>
        <a:off x="1798320" y="3720465"/>
        <a:ext cx="2468880" cy="226314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42DAB5DC-9DB8-4889-8E6B-91B5CB374082}" type="datetimeFigureOut">
              <a:rPr lang="en-US" smtClean="0"/>
              <a:t>7/10/2012</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7BF89E0-A167-4006-A371-A539B004FD93}" type="slidenum">
              <a:rPr lang="en-US" smtClean="0"/>
              <a:t>‹#›</a:t>
            </a:fld>
            <a:endParaRPr lang="en-US"/>
          </a:p>
        </p:txBody>
      </p:sp>
    </p:spTree>
    <p:extLst>
      <p:ext uri="{BB962C8B-B14F-4D97-AF65-F5344CB8AC3E}">
        <p14:creationId xmlns:p14="http://schemas.microsoft.com/office/powerpoint/2010/main" val="25856056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524D6C3A-8132-44E3-9A5B-7D24B064D776}" type="datetimeFigureOut">
              <a:rPr lang="en-US" smtClean="0"/>
              <a:pPr/>
              <a:t>7/10/2012</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527B0F6D-62C4-401B-A4AF-D5E414EDACED}" type="slidenum">
              <a:rPr lang="en-US" smtClean="0"/>
              <a:pPr/>
              <a:t>‹#›</a:t>
            </a:fld>
            <a:endParaRPr lang="en-US"/>
          </a:p>
        </p:txBody>
      </p:sp>
    </p:spTree>
    <p:extLst>
      <p:ext uri="{BB962C8B-B14F-4D97-AF65-F5344CB8AC3E}">
        <p14:creationId xmlns:p14="http://schemas.microsoft.com/office/powerpoint/2010/main" val="3763413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ihs.gov/hivaid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cdc.gov/STD/treatmen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A Kit for American Indian and Alaska Native Tribal Leaders, Health Advocates, and Decision-Makers</a:t>
            </a:r>
          </a:p>
          <a:p>
            <a:endParaRPr lang="en-US" dirty="0" smtClean="0"/>
          </a:p>
          <a:p>
            <a:r>
              <a:rPr lang="en-US" dirty="0" smtClean="0"/>
              <a:t>References can be found: </a:t>
            </a:r>
          </a:p>
          <a:p>
            <a:pPr marL="181240" indent="-181240">
              <a:buFont typeface="Arial" pitchFamily="34" charset="0"/>
              <a:buChar char="•"/>
            </a:pPr>
            <a:r>
              <a:rPr lang="en-US" dirty="0" smtClean="0"/>
              <a:t>On the USB/flash</a:t>
            </a:r>
            <a:r>
              <a:rPr lang="en-US" baseline="0" dirty="0" smtClean="0"/>
              <a:t> drive that accompanies the Kit </a:t>
            </a:r>
          </a:p>
          <a:p>
            <a:pPr marL="181240" indent="-181240" defTabSz="966612">
              <a:buFont typeface="Arial" pitchFamily="34" charset="0"/>
              <a:buChar char="•"/>
            </a:pPr>
            <a:r>
              <a:rPr lang="en-US" baseline="0" dirty="0" smtClean="0"/>
              <a:t>Online at the IHS HIV/AIDS Program website: </a:t>
            </a:r>
            <a:r>
              <a:rPr lang="en-US" sz="1300" dirty="0">
                <a:hlinkClick r:id="rId3"/>
              </a:rPr>
              <a:t>http://www.ihs.gov/hivaids/</a:t>
            </a:r>
            <a:endParaRPr lang="en-US" sz="1300" dirty="0"/>
          </a:p>
          <a:p>
            <a:pPr marL="181240" indent="-181240">
              <a:buFont typeface="Arial" pitchFamily="34" charset="0"/>
              <a:buChar char="•"/>
            </a:pPr>
            <a:r>
              <a:rPr lang="en-US" baseline="0" dirty="0" smtClean="0"/>
              <a:t>Online at Project Red Talon’s website at the Northwest Portland Area Indian Health Board: </a:t>
            </a:r>
            <a:r>
              <a:rPr lang="en-US" baseline="0" dirty="0" smtClean="0">
                <a:solidFill>
                  <a:srgbClr val="FF0000"/>
                </a:solidFill>
              </a:rPr>
              <a:t>Add Here</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527B0F6D-62C4-401B-A4AF-D5E414EDACED}"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300" dirty="0"/>
              <a:t>There are a number of steps involved with writing, passing and enforcing policies to protect the health of your community. The following is a general overview of the path you might travel when embarking on this journey. Different policies require different approaches; no two policy change processes will be exactly the same.</a:t>
            </a:r>
          </a:p>
          <a:p>
            <a:endParaRPr lang="en-US" sz="1300" dirty="0"/>
          </a:p>
          <a:p>
            <a:r>
              <a:rPr lang="en-US" sz="1300" dirty="0"/>
              <a:t>(If appropriate for your audience, you might want to summarize each step in a sentence…)</a:t>
            </a:r>
          </a:p>
          <a:p>
            <a:endParaRPr lang="en-US" sz="1300" dirty="0"/>
          </a:p>
          <a:p>
            <a:pPr marL="241653" indent="-241653">
              <a:buAutoNum type="arabicParenR"/>
            </a:pPr>
            <a:r>
              <a:rPr lang="en-US" sz="1300" b="1" dirty="0"/>
              <a:t>Create a committee and Involve stakeholders: </a:t>
            </a:r>
            <a:r>
              <a:rPr lang="en-US" sz="1300" dirty="0"/>
              <a:t>Successful policy change and enforcement requires the support and approval of your entire community (elders, youth, school admin, etc.). By obtaining input from all perspectives, no group will feel alienated by the process, and you will better understand the concerns that need to be addressed before widespread community support is achieved.</a:t>
            </a:r>
          </a:p>
          <a:p>
            <a:pPr marL="241653" indent="-241653">
              <a:buAutoNum type="arabicParenR"/>
            </a:pPr>
            <a:endParaRPr lang="en-US" sz="1300" dirty="0"/>
          </a:p>
          <a:p>
            <a:pPr marL="241653" indent="-241653">
              <a:buAutoNum type="arabicParenR"/>
            </a:pPr>
            <a:r>
              <a:rPr lang="en-US" sz="1300" b="1" dirty="0"/>
              <a:t>Develop an Action Plan:</a:t>
            </a:r>
            <a:r>
              <a:rPr lang="en-US" sz="1300" dirty="0"/>
              <a:t> An action plan will help to ensure that your policy is developed, passed, and implemented in an efficient and effective manner. The plan should include input from stakeholders participating in the planning process.</a:t>
            </a:r>
          </a:p>
          <a:p>
            <a:pPr marL="241653" indent="-241653">
              <a:buAutoNum type="arabicParenR"/>
            </a:pPr>
            <a:endParaRPr lang="en-US" sz="1300" dirty="0"/>
          </a:p>
          <a:p>
            <a:pPr marL="241653" indent="-241653">
              <a:buAutoNum type="arabicParenR"/>
            </a:pPr>
            <a:r>
              <a:rPr lang="en-US" sz="1300" b="1" dirty="0"/>
              <a:t>Gather background Information: </a:t>
            </a:r>
            <a:r>
              <a:rPr lang="en-US" sz="1300" dirty="0"/>
              <a:t>Tribal history with sexual health teachings and any prior or current school- or clinic-based sexual health policies.</a:t>
            </a:r>
          </a:p>
          <a:p>
            <a:pPr marL="241653" indent="-241653">
              <a:buAutoNum type="arabicParenR"/>
            </a:pPr>
            <a:endParaRPr lang="en-US" sz="1300" dirty="0"/>
          </a:p>
          <a:p>
            <a:pPr marL="241653" indent="-241653">
              <a:buAutoNum type="arabicParenR"/>
            </a:pPr>
            <a:r>
              <a:rPr lang="en-US" sz="1300" b="1" dirty="0"/>
              <a:t>Analyze Available Data:</a:t>
            </a:r>
            <a:r>
              <a:rPr lang="en-US" sz="1300" dirty="0"/>
              <a:t> You need to compile appropriate data including data from your health clinic, Tribal programs, State &amp; County HIV/STD programs, etc. This will help you make an educated decision about the type of policy you ought to pursue. If more information or data is needed you could conduct a survey or focus group. Then decide on a few policies to look into further.</a:t>
            </a:r>
          </a:p>
          <a:p>
            <a:pPr marL="241653" indent="-241653">
              <a:buAutoNum type="arabicParenR"/>
            </a:pPr>
            <a:endParaRPr lang="en-US" sz="1300" dirty="0"/>
          </a:p>
          <a:p>
            <a:pPr marL="241653" indent="-241653">
              <a:buAutoNum type="arabicParenR"/>
            </a:pPr>
            <a:r>
              <a:rPr lang="en-US" sz="1300" b="1" dirty="0"/>
              <a:t>Review Sample Policies and Resolutions</a:t>
            </a:r>
          </a:p>
          <a:p>
            <a:pPr marL="241653" indent="-241653">
              <a:buAutoNum type="arabicParenR"/>
            </a:pPr>
            <a:endParaRPr lang="en-US" sz="1300" b="1" dirty="0"/>
          </a:p>
          <a:p>
            <a:pPr marL="241653" indent="-241653">
              <a:buAutoNum type="arabicParenR"/>
            </a:pPr>
            <a:r>
              <a:rPr lang="en-US" sz="1300" b="1" dirty="0"/>
              <a:t>Demonstrate Need and Build Community Support: </a:t>
            </a:r>
            <a:r>
              <a:rPr lang="en-US" sz="1300" dirty="0"/>
              <a:t>gather information about your community’s current level of support for your policy, and coordinate activities to educate and build support among community members and decision-makers. Once a type of policy has been chosen, it is crucial that you initiate a plan to build community awareness about the problem you’ve identiﬁed and support for the solution you’ve designed.</a:t>
            </a:r>
          </a:p>
          <a:p>
            <a:pPr marL="241653" indent="-241653">
              <a:buAutoNum type="arabicParenR"/>
            </a:pPr>
            <a:endParaRPr lang="en-US" sz="1300" dirty="0"/>
          </a:p>
          <a:p>
            <a:pPr marL="241653" indent="-241653">
              <a:buAutoNum type="arabicParenR"/>
            </a:pPr>
            <a:r>
              <a:rPr lang="en-US" sz="1300" b="1" dirty="0"/>
              <a:t>Draft a Policy:</a:t>
            </a:r>
            <a:r>
              <a:rPr lang="en-US" sz="1300" dirty="0"/>
              <a:t> Be sure to not leave any important information out, using an existing checklist will help (available in the Kit).</a:t>
            </a:r>
          </a:p>
          <a:p>
            <a:pPr marL="241653" indent="-241653">
              <a:buAutoNum type="arabicParenR"/>
            </a:pPr>
            <a:endParaRPr lang="en-US" sz="1300" dirty="0"/>
          </a:p>
          <a:p>
            <a:pPr marL="241653" indent="-241653" defTabSz="966612">
              <a:buFontTx/>
              <a:buAutoNum type="arabicParenR"/>
              <a:defRPr/>
            </a:pPr>
            <a:r>
              <a:rPr lang="en-US" sz="1300" b="1" dirty="0"/>
              <a:t>Obtain Feedback:</a:t>
            </a:r>
            <a:r>
              <a:rPr lang="en-US" sz="1300" dirty="0"/>
              <a:t> distribute it to key individuals for their review (tribe’s general manager, tribal health director, community health representatives, a tribal lawyer, etc.). </a:t>
            </a:r>
          </a:p>
          <a:p>
            <a:pPr marL="241653" indent="-241653" defTabSz="966612">
              <a:buFontTx/>
              <a:buAutoNum type="arabicParenR"/>
              <a:defRPr/>
            </a:pPr>
            <a:endParaRPr lang="en-US" sz="1300" dirty="0"/>
          </a:p>
          <a:p>
            <a:pPr marL="241653" indent="-241653" defTabSz="966612">
              <a:buFontTx/>
              <a:buAutoNum type="arabicParenR"/>
              <a:defRPr/>
            </a:pPr>
            <a:r>
              <a:rPr lang="en-US" sz="1300" b="1" dirty="0"/>
              <a:t>Revise as Necessary:</a:t>
            </a:r>
            <a:r>
              <a:rPr lang="en-US" sz="1300" dirty="0"/>
              <a:t> Consider all input received and make any needed changes. Discuss revisions and policy, decide if it is still the right policy for the community, since you now have their feedback, if so it should now be ready to go through the Tribe’s approval process.</a:t>
            </a:r>
          </a:p>
          <a:p>
            <a:pPr marL="241653" indent="-241653" defTabSz="966612">
              <a:buFontTx/>
              <a:buAutoNum type="arabicParenR"/>
              <a:defRPr/>
            </a:pPr>
            <a:endParaRPr lang="en-US" sz="1300" dirty="0"/>
          </a:p>
          <a:p>
            <a:pPr marL="241653" indent="-241653" defTabSz="966612">
              <a:buFontTx/>
              <a:buAutoNum type="arabicParenR"/>
              <a:defRPr/>
            </a:pPr>
            <a:r>
              <a:rPr lang="en-US" sz="1300" b="1" dirty="0"/>
              <a:t> Pass the Policy:</a:t>
            </a:r>
            <a:r>
              <a:rPr lang="en-US" sz="1300" dirty="0"/>
              <a:t> May need to make a presentation about the policy to Tribal Council and/or the School Board, etc. Be prepared to defend the policy and anticipate questions so your answers are ready.</a:t>
            </a:r>
          </a:p>
          <a:p>
            <a:pPr marL="241653" indent="-241653" defTabSz="966612">
              <a:buFontTx/>
              <a:buAutoNum type="arabicParenR"/>
              <a:defRPr/>
            </a:pPr>
            <a:endParaRPr lang="en-US" sz="1300" dirty="0"/>
          </a:p>
          <a:p>
            <a:pPr marL="241653" indent="-241653" defTabSz="966612">
              <a:buFontTx/>
              <a:buAutoNum type="arabicParenR"/>
              <a:defRPr/>
            </a:pPr>
            <a:r>
              <a:rPr lang="en-US" sz="1300" b="1" dirty="0"/>
              <a:t>Implement the Policy:</a:t>
            </a:r>
            <a:r>
              <a:rPr lang="en-US" sz="1300" dirty="0"/>
              <a:t> Plan to announce the policy </a:t>
            </a:r>
            <a:r>
              <a:rPr lang="en-US" sz="1300" i="1" dirty="0"/>
              <a:t>before</a:t>
            </a:r>
            <a:r>
              <a:rPr lang="en-US" sz="1300" dirty="0"/>
              <a:t> it will take effect. Advertise with posters, pamphlets, in Tribal Newsletters, at meetings, and have copies available for community members.</a:t>
            </a:r>
          </a:p>
          <a:p>
            <a:pPr marL="241653" indent="-241653" defTabSz="966612">
              <a:buFontTx/>
              <a:buAutoNum type="arabicParenR"/>
              <a:defRPr/>
            </a:pPr>
            <a:endParaRPr lang="en-US" sz="1300" dirty="0"/>
          </a:p>
          <a:p>
            <a:pPr marL="241653" indent="-241653" defTabSz="966612">
              <a:buFontTx/>
              <a:buAutoNum type="arabicParenR"/>
              <a:defRPr/>
            </a:pPr>
            <a:r>
              <a:rPr lang="en-US" sz="1300" b="1" dirty="0"/>
              <a:t> Evaluate the policy:</a:t>
            </a:r>
            <a:r>
              <a:rPr lang="en-US" sz="1300" dirty="0"/>
              <a:t> Is the policy successful after 6 months, 12 months, 2 years? Determine which outcomes would be most valuable and feasible to assess, possibilities include: </a:t>
            </a:r>
          </a:p>
          <a:p>
            <a:pPr lvl="1">
              <a:buFont typeface="Arial" pitchFamily="34" charset="0"/>
              <a:buChar char="•"/>
            </a:pPr>
            <a:r>
              <a:rPr lang="en-US" sz="1300" dirty="0"/>
              <a:t>Percentage of staff who have been trained to provide counseling and testing</a:t>
            </a:r>
          </a:p>
          <a:p>
            <a:pPr lvl="1">
              <a:buFont typeface="Arial" pitchFamily="34" charset="0"/>
              <a:buChar char="•"/>
            </a:pPr>
            <a:r>
              <a:rPr lang="en-US" sz="1300" dirty="0"/>
              <a:t>Percentage of charts that document screening took place – requires that chart audits be done on a routine basis to check documentation </a:t>
            </a:r>
          </a:p>
          <a:p>
            <a:pPr lvl="1">
              <a:buFont typeface="Arial" pitchFamily="34" charset="0"/>
              <a:buChar char="•"/>
            </a:pPr>
            <a:r>
              <a:rPr lang="en-US" sz="1300" dirty="0"/>
              <a:t>Number of patients provided age- and gender-appropriate HIV/STD screening per month</a:t>
            </a:r>
          </a:p>
          <a:p>
            <a:pPr lvl="1">
              <a:buFont typeface="Arial" pitchFamily="34" charset="0"/>
              <a:buChar char="•"/>
            </a:pPr>
            <a:r>
              <a:rPr lang="en-US" sz="1300" dirty="0"/>
              <a:t>Percentage of STD/HIV cases reported per month</a:t>
            </a:r>
          </a:p>
          <a:p>
            <a:pPr lvl="1">
              <a:buFont typeface="Arial" pitchFamily="34" charset="0"/>
              <a:buChar char="•"/>
            </a:pPr>
            <a:r>
              <a:rPr lang="en-US" sz="1300" dirty="0"/>
              <a:t>Number of referrals provided per month</a:t>
            </a:r>
          </a:p>
          <a:p>
            <a:pPr lvl="1">
              <a:buFont typeface="Arial" pitchFamily="34" charset="0"/>
              <a:buChar char="•"/>
            </a:pPr>
            <a:r>
              <a:rPr lang="en-US" sz="1300" dirty="0"/>
              <a:t>Number of prevention brochures distributed to patients per month</a:t>
            </a:r>
          </a:p>
          <a:p>
            <a:pPr marL="241653" indent="-241653"/>
            <a:endParaRPr lang="en-US" sz="1300" b="1" dirty="0"/>
          </a:p>
          <a:p>
            <a:endParaRPr lang="en-US" sz="1300" dirty="0"/>
          </a:p>
          <a:p>
            <a:endParaRPr lang="en-US" dirty="0"/>
          </a:p>
        </p:txBody>
      </p:sp>
      <p:sp>
        <p:nvSpPr>
          <p:cNvPr id="4" name="Slide Number Placeholder 3"/>
          <p:cNvSpPr>
            <a:spLocks noGrp="1"/>
          </p:cNvSpPr>
          <p:nvPr>
            <p:ph type="sldNum" sz="quarter" idx="10"/>
          </p:nvPr>
        </p:nvSpPr>
        <p:spPr/>
        <p:txBody>
          <a:bodyPr/>
          <a:lstStyle/>
          <a:p>
            <a:fld id="{527B0F6D-62C4-401B-A4AF-D5E414EDACED}"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b="1" dirty="0" smtClean="0"/>
              <a:t>(Templates for each of these policies are included on the flash drive for easy</a:t>
            </a:r>
            <a:r>
              <a:rPr lang="en-US" b="1" baseline="0" dirty="0" smtClean="0"/>
              <a:t> editing and use.)</a:t>
            </a:r>
          </a:p>
          <a:p>
            <a:pPr>
              <a:buFont typeface="Arial" pitchFamily="34" charset="0"/>
              <a:buNone/>
            </a:pPr>
            <a:endParaRPr lang="en-US" b="1" baseline="0" dirty="0" smtClean="0"/>
          </a:p>
          <a:p>
            <a:pPr marL="181240" indent="-181240">
              <a:buFont typeface="Arial" pitchFamily="34" charset="0"/>
              <a:buChar char="•"/>
            </a:pPr>
            <a:r>
              <a:rPr lang="en-US" b="1" dirty="0" smtClean="0"/>
              <a:t>Which sexual health policies are you most interested in?</a:t>
            </a:r>
          </a:p>
          <a:p>
            <a:pPr>
              <a:buFont typeface="Arial" pitchFamily="34" charset="0"/>
              <a:buChar char="•"/>
            </a:pPr>
            <a:r>
              <a:rPr lang="en-US" b="1" dirty="0" smtClean="0"/>
              <a:t>   As a decision-maker,</a:t>
            </a:r>
            <a:r>
              <a:rPr lang="en-US" b="1" baseline="0" dirty="0" smtClean="0"/>
              <a:t> w</a:t>
            </a:r>
            <a:r>
              <a:rPr lang="en-US" b="1" dirty="0" smtClean="0"/>
              <a:t>hich of these policy decisions are within your jurisdiction?</a:t>
            </a:r>
          </a:p>
          <a:p>
            <a:pPr>
              <a:buFont typeface="Arial" pitchFamily="34" charset="0"/>
              <a:buNone/>
            </a:pPr>
            <a:endParaRPr lang="en-US" b="1" dirty="0" smtClean="0"/>
          </a:p>
          <a:p>
            <a:endParaRPr lang="en-US" dirty="0"/>
          </a:p>
        </p:txBody>
      </p:sp>
      <p:sp>
        <p:nvSpPr>
          <p:cNvPr id="4" name="Slide Number Placeholder 3"/>
          <p:cNvSpPr>
            <a:spLocks noGrp="1"/>
          </p:cNvSpPr>
          <p:nvPr>
            <p:ph type="sldNum" sz="quarter" idx="10"/>
          </p:nvPr>
        </p:nvSpPr>
        <p:spPr/>
        <p:txBody>
          <a:bodyPr/>
          <a:lstStyle/>
          <a:p>
            <a:fld id="{527B0F6D-62C4-401B-A4AF-D5E414EDACED}"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b="1" dirty="0" smtClean="0"/>
              <a:t>(Templates for each of these policies are included on the flash drive for easy</a:t>
            </a:r>
            <a:r>
              <a:rPr lang="en-US" b="1" baseline="0" dirty="0" smtClean="0"/>
              <a:t> editing and use.)</a:t>
            </a:r>
          </a:p>
          <a:p>
            <a:pPr defTabSz="966612">
              <a:defRPr/>
            </a:pPr>
            <a:endParaRPr lang="en-US" b="1" dirty="0" smtClean="0"/>
          </a:p>
          <a:p>
            <a:pPr marL="181240" indent="-181240">
              <a:buFont typeface="Arial" pitchFamily="34" charset="0"/>
              <a:buChar char="•"/>
            </a:pPr>
            <a:r>
              <a:rPr lang="en-US" b="1" dirty="0" smtClean="0"/>
              <a:t>Which sexual health policies are you most interested in?</a:t>
            </a:r>
          </a:p>
          <a:p>
            <a:pPr>
              <a:buFont typeface="Arial" pitchFamily="34" charset="0"/>
              <a:buChar char="•"/>
            </a:pPr>
            <a:r>
              <a:rPr lang="en-US" b="1" dirty="0" smtClean="0"/>
              <a:t>   As a decision-maker,</a:t>
            </a:r>
            <a:r>
              <a:rPr lang="en-US" b="1" baseline="0" dirty="0" smtClean="0"/>
              <a:t> w</a:t>
            </a:r>
            <a:r>
              <a:rPr lang="en-US" b="1" dirty="0" smtClean="0"/>
              <a:t>hich of these policy decisions are within your jurisdiction?</a:t>
            </a:r>
          </a:p>
          <a:p>
            <a:endParaRPr lang="en-US" dirty="0"/>
          </a:p>
        </p:txBody>
      </p:sp>
      <p:sp>
        <p:nvSpPr>
          <p:cNvPr id="4" name="Slide Number Placeholder 3"/>
          <p:cNvSpPr>
            <a:spLocks noGrp="1"/>
          </p:cNvSpPr>
          <p:nvPr>
            <p:ph type="sldNum" sz="quarter" idx="10"/>
          </p:nvPr>
        </p:nvSpPr>
        <p:spPr/>
        <p:txBody>
          <a:bodyPr/>
          <a:lstStyle/>
          <a:p>
            <a:fld id="{527B0F6D-62C4-401B-A4AF-D5E414EDACED}"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HIV Testing Recommendations:</a:t>
            </a:r>
            <a:endParaRPr lang="en-US" b="0" dirty="0" smtClean="0"/>
          </a:p>
          <a:p>
            <a:pPr marL="241653" indent="-241653">
              <a:buAutoNum type="arabicParenR"/>
            </a:pPr>
            <a:r>
              <a:rPr lang="en-US" b="0" dirty="0" smtClean="0"/>
              <a:t>The CDC recommends HIV screening for everyone 13 to 64</a:t>
            </a:r>
            <a:r>
              <a:rPr lang="en-US" b="0" baseline="0" dirty="0" smtClean="0"/>
              <a:t> years-old as part of a regular healthcare visit. Routine HIV testing can held reduce stigma and normalize testing, help people learn their HIV status, link patients to early treatment and care, and can help reduce HIV transmission to uninfected partners.</a:t>
            </a:r>
          </a:p>
          <a:p>
            <a:pPr marL="241653" indent="-241653">
              <a:buAutoNum type="arabicParenR"/>
            </a:pPr>
            <a:r>
              <a:rPr lang="en-US" b="0" baseline="0" dirty="0" smtClean="0"/>
              <a:t>IHS supports these recommendations</a:t>
            </a:r>
            <a:endParaRPr lang="en-US" b="0" dirty="0" smtClean="0"/>
          </a:p>
          <a:p>
            <a:endParaRPr lang="en-US" b="0" dirty="0" smtClean="0"/>
          </a:p>
          <a:p>
            <a:r>
              <a:rPr lang="en-US" b="1" dirty="0" smtClean="0"/>
              <a:t>STD Testing Recommendations:</a:t>
            </a:r>
          </a:p>
          <a:p>
            <a:pPr marL="241653" indent="-241653" defTabSz="966612">
              <a:buFontTx/>
              <a:buAutoNum type="arabicParenR"/>
            </a:pPr>
            <a:r>
              <a:rPr lang="en-US" b="0" dirty="0" smtClean="0"/>
              <a:t>The CDC updates STD</a:t>
            </a:r>
            <a:r>
              <a:rPr lang="en-US" b="0" baseline="0" dirty="0" smtClean="0"/>
              <a:t> testing guidelines regularly, so it is best to consult their website for the most up-to-date information: </a:t>
            </a:r>
            <a:r>
              <a:rPr lang="en-US" sz="1300" dirty="0">
                <a:hlinkClick r:id="rId3"/>
              </a:rPr>
              <a:t>www.cdc.gov/STD/treatment</a:t>
            </a:r>
            <a:endParaRPr lang="en-US" sz="1300" dirty="0"/>
          </a:p>
          <a:p>
            <a:pPr marL="241653" indent="-241653">
              <a:buAutoNum type="arabicParenR"/>
            </a:pPr>
            <a:endParaRPr lang="en-US" b="0" baseline="0" dirty="0" smtClean="0"/>
          </a:p>
          <a:p>
            <a:pPr marL="241653" indent="-241653"/>
            <a:r>
              <a:rPr lang="en-US" b="1" baseline="0" dirty="0" smtClean="0"/>
              <a:t>HPV Vaccination Recommendations:</a:t>
            </a:r>
            <a:endParaRPr lang="en-US" b="0" baseline="0" dirty="0" smtClean="0"/>
          </a:p>
          <a:p>
            <a:pPr marL="241653" indent="-241653">
              <a:buAutoNum type="arabicParenR"/>
            </a:pPr>
            <a:r>
              <a:rPr lang="en-US" b="0" baseline="0" dirty="0" smtClean="0"/>
              <a:t>IHS supports these recommendations</a:t>
            </a:r>
          </a:p>
          <a:p>
            <a:pPr marL="241653" indent="-241653">
              <a:buAutoNum type="arabicParenR"/>
            </a:pPr>
            <a:r>
              <a:rPr lang="en-US" b="0" baseline="0" dirty="0" smtClean="0"/>
              <a:t>1 of the 2 available vaccines has been shown to be effective in men protecting against genital warts, </a:t>
            </a:r>
            <a:r>
              <a:rPr lang="en-US" b="0" baseline="0" dirty="0" err="1" smtClean="0"/>
              <a:t>Gardasil</a:t>
            </a:r>
            <a:r>
              <a:rPr lang="en-US" b="0" baseline="0" dirty="0" smtClean="0"/>
              <a:t>.</a:t>
            </a:r>
            <a:endParaRPr lang="en-US" b="1" baseline="0" dirty="0" smtClean="0"/>
          </a:p>
        </p:txBody>
      </p:sp>
      <p:sp>
        <p:nvSpPr>
          <p:cNvPr id="4" name="Slide Number Placeholder 3"/>
          <p:cNvSpPr>
            <a:spLocks noGrp="1"/>
          </p:cNvSpPr>
          <p:nvPr>
            <p:ph type="sldNum" sz="quarter" idx="10"/>
          </p:nvPr>
        </p:nvSpPr>
        <p:spPr/>
        <p:txBody>
          <a:bodyPr/>
          <a:lstStyle/>
          <a:p>
            <a:fld id="{527B0F6D-62C4-401B-A4AF-D5E414EDACED}"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Expedited Partner Therapy (EPT) is the clinical practice of treating the sex partners of patients diagnosed with </a:t>
            </a:r>
            <a:r>
              <a:rPr lang="en-US" sz="1300" dirty="0" err="1"/>
              <a:t>chlamydia</a:t>
            </a:r>
            <a:r>
              <a:rPr lang="en-US" sz="1300" dirty="0"/>
              <a:t> (CT) or gonorrhea (GC), by providing prescriptions or medications to the patient to take to his/her partner without the health care provider </a:t>
            </a:r>
            <a:r>
              <a:rPr lang="en-US" sz="1300" dirty="0" err="1"/>
              <a:t>ﬁrst</a:t>
            </a:r>
            <a:r>
              <a:rPr lang="en-US" sz="1300" dirty="0"/>
              <a:t> examining the partner. EPT is currently recommended for heterosexual partners; current research does not offer guidance for EPT for men who have sex with men</a:t>
            </a:r>
            <a:endParaRPr lang="en-US" dirty="0"/>
          </a:p>
        </p:txBody>
      </p:sp>
      <p:sp>
        <p:nvSpPr>
          <p:cNvPr id="4" name="Slide Number Placeholder 3"/>
          <p:cNvSpPr>
            <a:spLocks noGrp="1"/>
          </p:cNvSpPr>
          <p:nvPr>
            <p:ph type="sldNum" sz="quarter" idx="10"/>
          </p:nvPr>
        </p:nvSpPr>
        <p:spPr/>
        <p:txBody>
          <a:bodyPr/>
          <a:lstStyle/>
          <a:p>
            <a:fld id="{527B0F6D-62C4-401B-A4AF-D5E414EDACED}"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Case Study 1: Revising</a:t>
            </a:r>
            <a:r>
              <a:rPr lang="en-US" b="1" baseline="0" dirty="0" smtClean="0"/>
              <a:t> an Existing HIV Policy Manual</a:t>
            </a:r>
          </a:p>
          <a:p>
            <a:endParaRPr lang="en-US" baseline="0" dirty="0" smtClean="0"/>
          </a:p>
          <a:p>
            <a:r>
              <a:rPr lang="en-US" sz="1300" dirty="0"/>
              <a:t>The revision committee for this Tribe found that the most notable challenges experienced included finding funds to support the process, and identifying one person to spearhead the revision process. It took time to find someone with enough time to organize and schedule the workgroup and contact appropriate stakeholders. </a:t>
            </a:r>
          </a:p>
          <a:p>
            <a:r>
              <a:rPr lang="en-US" sz="1300" dirty="0"/>
              <a:t> </a:t>
            </a:r>
          </a:p>
          <a:p>
            <a:r>
              <a:rPr lang="en-US" sz="1300" u="sng" dirty="0"/>
              <a:t>A tip from the Workgroup</a:t>
            </a:r>
            <a:r>
              <a:rPr lang="en-US" sz="1300" dirty="0"/>
              <a:t>: When revising or creating policies, always include Tribal Leadership to ensure their acceptance and approval of the policies.</a:t>
            </a:r>
          </a:p>
          <a:p>
            <a:r>
              <a:rPr lang="en-US" sz="1300" dirty="0"/>
              <a:t> </a:t>
            </a:r>
          </a:p>
          <a:p>
            <a:r>
              <a:rPr lang="en-US" sz="1300" u="sng" dirty="0"/>
              <a:t>Changes to the tribe’s HIV policy manual included:</a:t>
            </a:r>
          </a:p>
          <a:p>
            <a:pPr lvl="1">
              <a:buFont typeface="Arial" pitchFamily="34" charset="0"/>
              <a:buChar char="•"/>
            </a:pPr>
            <a:r>
              <a:rPr lang="en-US" sz="1300" dirty="0"/>
              <a:t>Better defining patient confidentiality</a:t>
            </a:r>
          </a:p>
          <a:p>
            <a:pPr lvl="1">
              <a:buFont typeface="Arial" pitchFamily="34" charset="0"/>
              <a:buChar char="•"/>
            </a:pPr>
            <a:r>
              <a:rPr lang="en-US" sz="1300" dirty="0"/>
              <a:t>Creating consequences for breaches of confidentiality</a:t>
            </a:r>
          </a:p>
          <a:p>
            <a:pPr lvl="1">
              <a:buFont typeface="Arial" pitchFamily="34" charset="0"/>
              <a:buChar char="•"/>
            </a:pPr>
            <a:r>
              <a:rPr lang="en-US" sz="1300" dirty="0"/>
              <a:t>Adding culturally-appropriate services </a:t>
            </a:r>
          </a:p>
          <a:p>
            <a:pPr lvl="1">
              <a:buFont typeface="Arial" pitchFamily="34" charset="0"/>
              <a:buChar char="•"/>
            </a:pPr>
            <a:r>
              <a:rPr lang="en-US" sz="1300" dirty="0"/>
              <a:t>Adding culturally-appropriate language </a:t>
            </a:r>
          </a:p>
          <a:p>
            <a:pPr lvl="1">
              <a:buFont typeface="Arial" pitchFamily="34" charset="0"/>
              <a:buChar char="•"/>
            </a:pPr>
            <a:r>
              <a:rPr lang="en-US" sz="1300" dirty="0"/>
              <a:t>The revised policies were based on the State’s, IHS’s, and CDC’s recommendations for HIV/STD testing as a standard of care, and the reporting of notifiable conditions.</a:t>
            </a:r>
          </a:p>
          <a:p>
            <a:pPr lvl="1">
              <a:buFont typeface="Arial" pitchFamily="34" charset="0"/>
              <a:buChar char="•"/>
            </a:pPr>
            <a:endParaRPr lang="en-US" sz="1300" dirty="0"/>
          </a:p>
          <a:p>
            <a:r>
              <a:rPr lang="en-US" sz="1300" b="1" dirty="0"/>
              <a:t>Case Study 2: Developing a New HIV/STD Policy Manual</a:t>
            </a:r>
          </a:p>
          <a:p>
            <a:r>
              <a:rPr lang="en-US" sz="1300" dirty="0"/>
              <a:t>This was the first formal HIV/STD policy manual for the Tribal Clinic.</a:t>
            </a:r>
          </a:p>
          <a:p>
            <a:endParaRPr lang="en-US" sz="1300" dirty="0"/>
          </a:p>
          <a:p>
            <a:r>
              <a:rPr lang="en-US" sz="1300" dirty="0"/>
              <a:t>Tip: Once providers were on board the process became very easy, and each new protocol that is created is approved quicker each time.</a:t>
            </a:r>
          </a:p>
          <a:p>
            <a:endParaRPr lang="en-US" sz="1300" dirty="0"/>
          </a:p>
          <a:p>
            <a:r>
              <a:rPr lang="en-US" sz="1300" dirty="0"/>
              <a:t>Important components of the tribe’s STD/HIV policy manual:</a:t>
            </a:r>
          </a:p>
          <a:p>
            <a:pPr lvl="1">
              <a:buFont typeface="Arial" pitchFamily="34" charset="0"/>
              <a:buChar char="•"/>
            </a:pPr>
            <a:r>
              <a:rPr lang="en-US" sz="1300" dirty="0"/>
              <a:t>Standard opt-out HIV/STD testing for all patients aged 13-64 years. Every patient is asked if they want to be tested and has a chance to decline. Exceptions include, but are not limited to, the Emergency Department and prior to in-patient treatment (testing usually occurs but not always).</a:t>
            </a:r>
          </a:p>
          <a:p>
            <a:pPr lvl="1">
              <a:buFont typeface="Arial" pitchFamily="34" charset="0"/>
              <a:buChar char="•"/>
            </a:pPr>
            <a:r>
              <a:rPr lang="en-US" sz="1300" dirty="0"/>
              <a:t>A definition of patient confidentiality </a:t>
            </a:r>
          </a:p>
          <a:p>
            <a:pPr lvl="1">
              <a:buFont typeface="Arial" pitchFamily="34" charset="0"/>
              <a:buChar char="•"/>
            </a:pPr>
            <a:r>
              <a:rPr lang="en-US" sz="1300" dirty="0"/>
              <a:t>Suggested verbiage for communicating results to patients</a:t>
            </a:r>
          </a:p>
          <a:p>
            <a:pPr lvl="1">
              <a:buFont typeface="Arial" pitchFamily="34" charset="0"/>
              <a:buChar char="•"/>
            </a:pPr>
            <a:r>
              <a:rPr lang="en-US" sz="1300" dirty="0"/>
              <a:t>Information on reporting notifiable conditions, which were based on guidelines set by the State.</a:t>
            </a:r>
          </a:p>
          <a:p>
            <a:pPr lvl="1">
              <a:buFont typeface="Arial" pitchFamily="34" charset="0"/>
              <a:buChar char="•"/>
            </a:pPr>
            <a:r>
              <a:rPr lang="en-US" sz="1300" dirty="0"/>
              <a:t>Recommendations for partner notification, which were based on guidelines set by the State and CDC.</a:t>
            </a:r>
          </a:p>
          <a:p>
            <a:pPr lvl="1">
              <a:buFont typeface="Arial" pitchFamily="34" charset="0"/>
              <a:buChar char="•"/>
            </a:pPr>
            <a:r>
              <a:rPr lang="en-US" sz="1300" dirty="0"/>
              <a:t>Processes for providing follow-up care for positive patients, which were based on recommendations set by the CDC.</a:t>
            </a:r>
          </a:p>
          <a:p>
            <a:pPr lvl="1">
              <a:buFont typeface="Arial" pitchFamily="34" charset="0"/>
              <a:buChar char="•"/>
            </a:pPr>
            <a:r>
              <a:rPr lang="en-US" sz="1300" dirty="0"/>
              <a:t>Protocols for reducing maternal-to-child transmission, including protocols for labor and delivery and the emergency department, when a pregnant woman in labor presents and has had little or no prenatal care (i.e. use Rapid HIV Test to test for the mother’s HIV status and if positive, give a round of HRT medication to the mother to decrease the chance of transmission to the baby during birth).</a:t>
            </a:r>
          </a:p>
          <a:p>
            <a:endParaRPr lang="en-US" sz="1300" dirty="0"/>
          </a:p>
          <a:p>
            <a:endParaRPr lang="en-US" b="0" dirty="0"/>
          </a:p>
        </p:txBody>
      </p:sp>
      <p:sp>
        <p:nvSpPr>
          <p:cNvPr id="4" name="Slide Number Placeholder 3"/>
          <p:cNvSpPr>
            <a:spLocks noGrp="1"/>
          </p:cNvSpPr>
          <p:nvPr>
            <p:ph type="sldNum" sz="quarter" idx="10"/>
          </p:nvPr>
        </p:nvSpPr>
        <p:spPr/>
        <p:txBody>
          <a:bodyPr/>
          <a:lstStyle/>
          <a:p>
            <a:fld id="{527B0F6D-62C4-401B-A4AF-D5E414EDACED}"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7B0F6D-62C4-401B-A4AF-D5E414EDACED}"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7B0F6D-62C4-401B-A4AF-D5E414EDACED}"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b="0" dirty="0"/>
          </a:p>
        </p:txBody>
      </p:sp>
      <p:sp>
        <p:nvSpPr>
          <p:cNvPr id="4" name="Slide Number Placeholder 3"/>
          <p:cNvSpPr>
            <a:spLocks noGrp="1"/>
          </p:cNvSpPr>
          <p:nvPr>
            <p:ph type="sldNum" sz="quarter" idx="10"/>
          </p:nvPr>
        </p:nvSpPr>
        <p:spPr/>
        <p:txBody>
          <a:bodyPr/>
          <a:lstStyle/>
          <a:p>
            <a:fld id="{527B0F6D-62C4-401B-A4AF-D5E414EDACED}"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7B0F6D-62C4-401B-A4AF-D5E414EDACED}"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dirty="0" smtClean="0"/>
              <a:t>Slide Talking Points:</a:t>
            </a:r>
          </a:p>
          <a:p>
            <a:pPr>
              <a:buFont typeface="Arial" pitchFamily="34" charset="0"/>
              <a:buNone/>
            </a:pPr>
            <a:endParaRPr lang="en-US" dirty="0" smtClean="0"/>
          </a:p>
          <a:p>
            <a:pPr marL="241653" indent="-241653">
              <a:buFont typeface="+mj-lt"/>
              <a:buAutoNum type="arabicPeriod"/>
            </a:pPr>
            <a:r>
              <a:rPr lang="en-US" dirty="0" smtClean="0"/>
              <a:t>We must talk about</a:t>
            </a:r>
            <a:r>
              <a:rPr lang="en-US" baseline="0" dirty="0" smtClean="0"/>
              <a:t> sexual health to </a:t>
            </a:r>
            <a:r>
              <a:rPr lang="en-US" dirty="0" smtClean="0"/>
              <a:t>reduce unintended pregnancy, sexual violence, and the high rates of STDs and HIV/AIDS in our communities. These </a:t>
            </a:r>
            <a:r>
              <a:rPr lang="en-US" u="sng" dirty="0" smtClean="0"/>
              <a:t>all</a:t>
            </a:r>
            <a:r>
              <a:rPr lang="en-US" dirty="0" smtClean="0"/>
              <a:t> can be prevented.</a:t>
            </a:r>
          </a:p>
          <a:p>
            <a:pPr marL="241653" indent="-241653">
              <a:buFont typeface="+mj-lt"/>
              <a:buAutoNum type="arabicPeriod"/>
            </a:pPr>
            <a:endParaRPr lang="en-US" dirty="0" smtClean="0"/>
          </a:p>
          <a:p>
            <a:pPr marL="241653" indent="-241653">
              <a:buFont typeface="+mj-lt"/>
              <a:buAutoNum type="arabicPeriod"/>
            </a:pPr>
            <a:r>
              <a:rPr lang="en-US" dirty="0" smtClean="0"/>
              <a:t>This kit is designed to help Tribal health advocates and decision-makers address</a:t>
            </a:r>
            <a:r>
              <a:rPr lang="en-US" baseline="0" dirty="0" smtClean="0"/>
              <a:t> </a:t>
            </a:r>
            <a:r>
              <a:rPr lang="en-US" dirty="0" smtClean="0"/>
              <a:t>sexual health challenges in their communities by supporting the implementation of effective programs and policies.</a:t>
            </a:r>
          </a:p>
          <a:p>
            <a:pPr marL="241653" indent="-241653">
              <a:buFont typeface="+mj-lt"/>
              <a:buAutoNum type="arabicPeriod"/>
            </a:pPr>
            <a:endParaRPr lang="en-US" dirty="0" smtClean="0"/>
          </a:p>
          <a:p>
            <a:pPr marL="241653" indent="-241653" defTabSz="966612">
              <a:buFont typeface="+mj-lt"/>
              <a:buAutoNum type="arabicPeriod"/>
              <a:defRPr/>
            </a:pPr>
            <a:r>
              <a:rPr lang="en-US" dirty="0" smtClean="0"/>
              <a:t>You play important roles in the welfare of your Tribe; you can influence others, you can help improve the lives of future generations.</a:t>
            </a:r>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527B0F6D-62C4-401B-A4AF-D5E414EDACED}"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7D9784E-EC82-4A6F-BDF1-0BF8442CF3AA}"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7D9784E-EC82-4A6F-BDF1-0BF8442CF3AA}"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1CDD12-E139-4434-ADFD-71CC7E9733FF}"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096558-8B3A-49D4-B7F5-8A0BA90B8D46}" type="slidenum">
              <a:rPr lang="en-US"/>
              <a:pPr/>
              <a:t>26</a:t>
            </a:fld>
            <a:endParaRPr lang="en-US"/>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0970201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314"/>
            <a:r>
              <a:rPr lang="en-US" sz="1700" b="1" dirty="0">
                <a:solidFill>
                  <a:srgbClr val="C00000"/>
                </a:solidFill>
              </a:rPr>
              <a:t>Website: </a:t>
            </a:r>
            <a:r>
              <a:rPr lang="en-US" dirty="0">
                <a:solidFill>
                  <a:srgbClr val="FFFFFF"/>
                </a:solidFill>
              </a:rPr>
              <a:t>theory-based, offering culturally-appropriate health information, with tools for behavior change &amp; positive youth </a:t>
            </a:r>
            <a:r>
              <a:rPr lang="en-US" dirty="0" smtClean="0">
                <a:solidFill>
                  <a:srgbClr val="FFFFFF"/>
                </a:solidFill>
              </a:rPr>
              <a:t>development.</a:t>
            </a:r>
          </a:p>
          <a:p>
            <a:pPr defTabSz="948314"/>
            <a:endParaRPr lang="en-US" dirty="0" smtClean="0">
              <a:solidFill>
                <a:srgbClr val="FFFFFF"/>
              </a:solidFill>
            </a:endParaRPr>
          </a:p>
          <a:p>
            <a:pPr defTabSz="948314"/>
            <a:r>
              <a:rPr lang="en-US" dirty="0" smtClean="0">
                <a:solidFill>
                  <a:srgbClr val="FFFFFF"/>
                </a:solidFill>
              </a:rPr>
              <a:t>The ultimate goal</a:t>
            </a:r>
            <a:r>
              <a:rPr lang="en-US" baseline="0" dirty="0" smtClean="0">
                <a:solidFill>
                  <a:srgbClr val="FFFFFF"/>
                </a:solidFill>
              </a:rPr>
              <a:t> is to use Facebook, text messaging and other social media to redirect users back to our website for more information. We decided to launch the Facebook and text messaging components before launching the website – to start building brand loyalty.</a:t>
            </a:r>
            <a:endParaRPr lang="en-US" dirty="0">
              <a:solidFill>
                <a:srgbClr val="FFFFFF"/>
              </a:solidFill>
            </a:endParaRPr>
          </a:p>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150293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 Native Facebook</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662649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dirty="0" smtClean="0"/>
              <a:t>The Advocacy Kit includes:</a:t>
            </a:r>
          </a:p>
          <a:p>
            <a:pPr marL="181240" indent="-181240">
              <a:buFont typeface="Arial" pitchFamily="34" charset="0"/>
              <a:buChar char="•"/>
            </a:pPr>
            <a:r>
              <a:rPr lang="en-US" sz="1300" dirty="0"/>
              <a:t> Facts and ﬁgures on the importance of promoting sexual health in our communities</a:t>
            </a:r>
          </a:p>
          <a:p>
            <a:pPr marL="181240" indent="-181240">
              <a:buFont typeface="Arial" pitchFamily="34" charset="0"/>
              <a:buChar char="•"/>
            </a:pPr>
            <a:r>
              <a:rPr lang="en-US" sz="1300" dirty="0"/>
              <a:t> Tools for assessing community readiness to implement a sexual health program </a:t>
            </a:r>
          </a:p>
          <a:p>
            <a:pPr marL="181240" indent="-181240">
              <a:buFont typeface="Arial" pitchFamily="34" charset="0"/>
              <a:buChar char="•"/>
            </a:pPr>
            <a:r>
              <a:rPr lang="en-US" sz="1300" dirty="0"/>
              <a:t> Information on the policy change process and sample policy and resolution templates </a:t>
            </a:r>
          </a:p>
          <a:p>
            <a:pPr marL="181240" indent="-181240">
              <a:buFont typeface="Arial" pitchFamily="34" charset="0"/>
              <a:buChar char="•"/>
            </a:pPr>
            <a:r>
              <a:rPr lang="en-US" sz="1300" dirty="0"/>
              <a:t> Case studies of effective models for change in Tribal communities, and</a:t>
            </a:r>
          </a:p>
          <a:p>
            <a:pPr marL="181240" indent="-181240">
              <a:buFont typeface="Arial" pitchFamily="34" charset="0"/>
              <a:buChar char="•"/>
            </a:pPr>
            <a:r>
              <a:rPr lang="en-US" sz="1300" dirty="0"/>
              <a:t> Additional resources to strengthen community sexual health activities and policies </a:t>
            </a:r>
            <a:endParaRPr lang="en-US" dirty="0"/>
          </a:p>
        </p:txBody>
      </p:sp>
      <p:sp>
        <p:nvSpPr>
          <p:cNvPr id="4" name="Slide Number Placeholder 3"/>
          <p:cNvSpPr>
            <a:spLocks noGrp="1"/>
          </p:cNvSpPr>
          <p:nvPr>
            <p:ph type="sldNum" sz="quarter" idx="10"/>
          </p:nvPr>
        </p:nvSpPr>
        <p:spPr/>
        <p:txBody>
          <a:bodyPr/>
          <a:lstStyle/>
          <a:p>
            <a:fld id="{527B0F6D-62C4-401B-A4AF-D5E414EDACED}"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text messaging service is designed to support the website… Currently</a:t>
            </a:r>
            <a:r>
              <a:rPr lang="en-US" baseline="0" dirty="0" smtClean="0"/>
              <a:t> have over 850 active contacts.</a:t>
            </a:r>
          </a:p>
          <a:p>
            <a:endParaRPr lang="en-US" baseline="0" dirty="0" smtClean="0"/>
          </a:p>
          <a:p>
            <a:pPr defTabSz="946990">
              <a:defRPr/>
            </a:pPr>
            <a:r>
              <a:rPr lang="en-US" dirty="0"/>
              <a:t>To join the text messaging service, text NATIVE to 24587 (standard text messaging rates apply). </a:t>
            </a:r>
          </a:p>
          <a:p>
            <a:pPr defTabSz="946990">
              <a:defRPr/>
            </a:pPr>
            <a:endParaRPr lang="en-US" dirty="0"/>
          </a:p>
          <a:p>
            <a:pPr defTabSz="946990">
              <a:defRPr/>
            </a:pPr>
            <a:r>
              <a:rPr lang="en-US" dirty="0"/>
              <a:t>Weekly messages include teachings from Native leaders, tips for wellness and life balance, updates on health observances, ideas for taking action in your local community, and links to more information.</a:t>
            </a:r>
          </a:p>
          <a:p>
            <a:endParaRPr lang="en-US" dirty="0"/>
          </a:p>
        </p:txBody>
      </p:sp>
      <p:sp>
        <p:nvSpPr>
          <p:cNvPr id="4" name="Slide Number Placeholder 3"/>
          <p:cNvSpPr>
            <a:spLocks noGrp="1"/>
          </p:cNvSpPr>
          <p:nvPr>
            <p:ph type="sldNum" sz="quarter" idx="10"/>
          </p:nvPr>
        </p:nvSpPr>
        <p:spPr/>
        <p:txBody>
          <a:bodyPr/>
          <a:lstStyle/>
          <a:p>
            <a:fld id="{1B750E2C-6FE4-43D5-9B4B-2DF2CCE13FE5}" type="slidenum">
              <a:rPr lang="en-US" smtClean="0">
                <a:solidFill>
                  <a:prstClr val="black"/>
                </a:solidFill>
              </a:rPr>
              <a:pPr/>
              <a:t>30</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Sexual expression is a normal part of human development – it is a gift from the creator that brings both pleasure and responsibility. While this topic might be uncomfortable to discuss, it is essential that Tribal health advocates and decision-makers step up to the challenge, and support both teens and adults in talking about these issues and making healthy sexual decisions.</a:t>
            </a:r>
            <a:endParaRPr lang="en-US" dirty="0"/>
          </a:p>
        </p:txBody>
      </p:sp>
      <p:sp>
        <p:nvSpPr>
          <p:cNvPr id="4" name="Slide Number Placeholder 3"/>
          <p:cNvSpPr>
            <a:spLocks noGrp="1"/>
          </p:cNvSpPr>
          <p:nvPr>
            <p:ph type="sldNum" sz="quarter" idx="10"/>
          </p:nvPr>
        </p:nvSpPr>
        <p:spPr/>
        <p:txBody>
          <a:bodyPr/>
          <a:lstStyle/>
          <a:p>
            <a:fld id="{527B0F6D-62C4-401B-A4AF-D5E414EDACED}"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smtClean="0"/>
              <a:t>Looking at pages</a:t>
            </a:r>
            <a:r>
              <a:rPr lang="en-US" b="1" baseline="0" dirty="0" smtClean="0"/>
              <a:t> </a:t>
            </a:r>
            <a:r>
              <a:rPr lang="en-US" b="1" baseline="0" dirty="0" smtClean="0"/>
              <a:t>2-4 </a:t>
            </a:r>
            <a:r>
              <a:rPr lang="en-US" b="1" baseline="0" dirty="0" smtClean="0"/>
              <a:t>of the guide…</a:t>
            </a:r>
          </a:p>
          <a:p>
            <a:pPr>
              <a:buFont typeface="Arial" pitchFamily="34" charset="0"/>
              <a:buChar char="•"/>
            </a:pPr>
            <a:r>
              <a:rPr lang="en-US" b="1" baseline="0" dirty="0" smtClean="0"/>
              <a:t> Do any of these figures surprise you?</a:t>
            </a:r>
          </a:p>
          <a:p>
            <a:pPr>
              <a:buFont typeface="Arial" pitchFamily="34" charset="0"/>
              <a:buChar char="•"/>
            </a:pPr>
            <a:r>
              <a:rPr lang="en-US" b="1" baseline="0" dirty="0" smtClean="0"/>
              <a:t> As decision-makers, what information here most concerns you?</a:t>
            </a:r>
            <a:endParaRPr lang="en-US" b="1" dirty="0" smtClean="0"/>
          </a:p>
          <a:p>
            <a:endParaRPr lang="en-US" b="1" dirty="0" smtClean="0"/>
          </a:p>
          <a:p>
            <a:pPr>
              <a:buFont typeface="Arial" pitchFamily="34" charset="0"/>
              <a:buNone/>
            </a:pPr>
            <a:r>
              <a:rPr lang="en-US" sz="1300" dirty="0"/>
              <a:t>Given the limited budgets that many IHS, Tribal, and Urban Indian (I/T/U) clinics experience, poor sexual health outcomes can pose a sizable economic burden if not adequately prevented. </a:t>
            </a:r>
          </a:p>
          <a:p>
            <a:pPr>
              <a:buFont typeface="Arial" pitchFamily="34" charset="0"/>
              <a:buNone/>
            </a:pPr>
            <a:endParaRPr lang="en-US" sz="1300" dirty="0"/>
          </a:p>
          <a:p>
            <a:endParaRPr lang="en-US" dirty="0"/>
          </a:p>
        </p:txBody>
      </p:sp>
      <p:sp>
        <p:nvSpPr>
          <p:cNvPr id="4" name="Slide Number Placeholder 3"/>
          <p:cNvSpPr>
            <a:spLocks noGrp="1"/>
          </p:cNvSpPr>
          <p:nvPr>
            <p:ph type="sldNum" sz="quarter" idx="10"/>
          </p:nvPr>
        </p:nvSpPr>
        <p:spPr/>
        <p:txBody>
          <a:bodyPr/>
          <a:lstStyle/>
          <a:p>
            <a:fld id="{527B0F6D-62C4-401B-A4AF-D5E414EDACED}"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The Indian Health Service strongly supports the use of this Advocacy Kit.</a:t>
            </a:r>
          </a:p>
          <a:p>
            <a:endParaRPr lang="en-US" sz="1300" dirty="0"/>
          </a:p>
          <a:p>
            <a:r>
              <a:rPr lang="en-US" sz="1300" dirty="0"/>
              <a:t>“These statistics demonstrate the need for ongoing initiatives that help make HIV testing, education,</a:t>
            </a:r>
          </a:p>
          <a:p>
            <a:r>
              <a:rPr lang="en-US" sz="1300" dirty="0"/>
              <a:t>and health care a routine part of our health services.”</a:t>
            </a:r>
          </a:p>
          <a:p>
            <a:endParaRPr lang="en-US" sz="1300" dirty="0"/>
          </a:p>
          <a:p>
            <a:r>
              <a:rPr lang="en-US" sz="1300" dirty="0"/>
              <a:t>– Dr. Yvette </a:t>
            </a:r>
            <a:r>
              <a:rPr lang="en-US" sz="1300" dirty="0" err="1"/>
              <a:t>Roubideaux</a:t>
            </a:r>
            <a:r>
              <a:rPr lang="en-US" sz="1300" dirty="0"/>
              <a:t>, M.D., M.P.H.</a:t>
            </a:r>
          </a:p>
          <a:p>
            <a:r>
              <a:rPr lang="en-US" sz="1300" dirty="0"/>
              <a:t>Director, Indian Health Service</a:t>
            </a:r>
            <a:endParaRPr lang="en-US" dirty="0"/>
          </a:p>
        </p:txBody>
      </p:sp>
      <p:sp>
        <p:nvSpPr>
          <p:cNvPr id="4" name="Slide Number Placeholder 3"/>
          <p:cNvSpPr>
            <a:spLocks noGrp="1"/>
          </p:cNvSpPr>
          <p:nvPr>
            <p:ph type="sldNum" sz="quarter" idx="10"/>
          </p:nvPr>
        </p:nvSpPr>
        <p:spPr/>
        <p:txBody>
          <a:bodyPr/>
          <a:lstStyle/>
          <a:p>
            <a:fld id="{527B0F6D-62C4-401B-A4AF-D5E414EDACED}"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300" dirty="0"/>
              <a:t>To comprehensively promote health and wellbeing, our STD/HIV activities should address each of these domains that influence health behavior:</a:t>
            </a:r>
          </a:p>
          <a:p>
            <a:pPr marL="181240" indent="-181240">
              <a:buFont typeface="Arial" pitchFamily="34" charset="0"/>
              <a:buChar char="•"/>
            </a:pPr>
            <a:r>
              <a:rPr lang="en-US" sz="1300" dirty="0"/>
              <a:t>The physical environment</a:t>
            </a:r>
          </a:p>
          <a:p>
            <a:pPr marL="181240" indent="-181240">
              <a:buFont typeface="Arial" pitchFamily="34" charset="0"/>
              <a:buChar char="•"/>
            </a:pPr>
            <a:r>
              <a:rPr lang="en-US" sz="1300" dirty="0"/>
              <a:t>Organizational systems</a:t>
            </a:r>
          </a:p>
          <a:p>
            <a:pPr marL="181240" indent="-181240">
              <a:buFont typeface="Arial" pitchFamily="34" charset="0"/>
              <a:buChar char="•"/>
            </a:pPr>
            <a:r>
              <a:rPr lang="en-US" sz="1300" dirty="0"/>
              <a:t>Tribal values and community norms</a:t>
            </a:r>
          </a:p>
          <a:p>
            <a:pPr marL="181240" indent="-181240">
              <a:buFont typeface="Arial" pitchFamily="34" charset="0"/>
              <a:buChar char="•"/>
            </a:pPr>
            <a:r>
              <a:rPr lang="en-US" sz="1300" dirty="0"/>
              <a:t>Family values and interactions</a:t>
            </a:r>
          </a:p>
          <a:p>
            <a:pPr marL="181240" indent="-181240">
              <a:buFont typeface="Arial" pitchFamily="34" charset="0"/>
              <a:buChar char="•"/>
            </a:pPr>
            <a:r>
              <a:rPr lang="en-US" sz="1300" dirty="0"/>
              <a:t>Individual knowledge, attitudes, and behaviors</a:t>
            </a:r>
          </a:p>
          <a:p>
            <a:endParaRPr lang="en-US" b="1" dirty="0" smtClean="0"/>
          </a:p>
          <a:p>
            <a:r>
              <a:rPr lang="en-US" b="0" dirty="0" smtClean="0"/>
              <a:t>Looking at page 3 of the “Information and Resources” handout (which contains</a:t>
            </a:r>
            <a:r>
              <a:rPr lang="en-US" b="0" baseline="0" dirty="0" smtClean="0"/>
              <a:t> a</a:t>
            </a:r>
            <a:r>
              <a:rPr lang="en-US" b="0" dirty="0" smtClean="0"/>
              <a:t> </a:t>
            </a:r>
            <a:r>
              <a:rPr lang="en-US" sz="1300" dirty="0"/>
              <a:t>Complete List of Activities and Interventions)</a:t>
            </a:r>
            <a:r>
              <a:rPr lang="en-US" b="0" dirty="0" smtClean="0"/>
              <a:t>…</a:t>
            </a:r>
          </a:p>
          <a:p>
            <a:pPr defTabSz="966612">
              <a:buFont typeface="Arial" pitchFamily="34" charset="0"/>
              <a:buChar char="•"/>
              <a:defRPr/>
            </a:pPr>
            <a:r>
              <a:rPr lang="en-US" b="1" dirty="0" smtClean="0"/>
              <a:t>  Which of these</a:t>
            </a:r>
            <a:r>
              <a:rPr lang="en-US" b="1" baseline="0" dirty="0" smtClean="0"/>
              <a:t> strategies might be lacking in your community?</a:t>
            </a:r>
            <a:endParaRPr lang="en-US" b="1" dirty="0" smtClean="0"/>
          </a:p>
          <a:p>
            <a:pPr>
              <a:buFont typeface="Arial" pitchFamily="34" charset="0"/>
              <a:buChar char="•"/>
            </a:pPr>
            <a:r>
              <a:rPr lang="en-US" b="1" dirty="0" smtClean="0"/>
              <a:t>  Which look most interesting/promising to you?</a:t>
            </a:r>
          </a:p>
          <a:p>
            <a:pPr>
              <a:buFont typeface="Arial" pitchFamily="34" charset="0"/>
              <a:buChar char="•"/>
            </a:pPr>
            <a:r>
              <a:rPr lang="en-US" b="1" dirty="0" smtClean="0"/>
              <a:t>  As a decision-maker,</a:t>
            </a:r>
            <a:r>
              <a:rPr lang="en-US" b="1" baseline="0" dirty="0" smtClean="0"/>
              <a:t> w</a:t>
            </a:r>
            <a:r>
              <a:rPr lang="en-US" b="1" dirty="0" smtClean="0"/>
              <a:t>hich of these strategies are within your jurisdiction?</a:t>
            </a:r>
          </a:p>
          <a:p>
            <a:endParaRPr lang="en-US" dirty="0" smtClean="0"/>
          </a:p>
          <a:p>
            <a:r>
              <a:rPr lang="en-US" sz="1300" b="1" dirty="0"/>
              <a:t>Physical Environment &amp; Public Policy  </a:t>
            </a:r>
            <a:endParaRPr lang="en-US" sz="1300" dirty="0"/>
          </a:p>
          <a:p>
            <a:r>
              <a:rPr lang="en-US" sz="1300" dirty="0"/>
              <a:t>• School policies regarding comprehensive sex education or STD screening in school</a:t>
            </a:r>
          </a:p>
          <a:p>
            <a:r>
              <a:rPr lang="en-US" sz="1300" dirty="0"/>
              <a:t>• Clinic policies regarding routine HIV testing</a:t>
            </a:r>
          </a:p>
          <a:p>
            <a:r>
              <a:rPr lang="en-US" sz="1300" dirty="0"/>
              <a:t>• Clinic policies regarding annual STD testing for youth</a:t>
            </a:r>
          </a:p>
          <a:p>
            <a:r>
              <a:rPr lang="en-US" sz="1300" dirty="0"/>
              <a:t>• Community policies regarding teen access to condoms </a:t>
            </a:r>
          </a:p>
          <a:p>
            <a:r>
              <a:rPr lang="en-US" sz="1300" dirty="0"/>
              <a:t>• Community policies addressing drug and alcohol use or gang activity, which can increase sexual violence and encourage unhealthy decision-making </a:t>
            </a:r>
          </a:p>
          <a:p>
            <a:r>
              <a:rPr lang="en-US" sz="1300" b="1" dirty="0"/>
              <a:t> </a:t>
            </a:r>
            <a:endParaRPr lang="en-US" sz="1300" dirty="0"/>
          </a:p>
          <a:p>
            <a:r>
              <a:rPr lang="en-US" sz="1300" b="1" dirty="0"/>
              <a:t>Structural &amp; Organizational Systems</a:t>
            </a:r>
            <a:endParaRPr lang="en-US" sz="1300" dirty="0"/>
          </a:p>
          <a:p>
            <a:r>
              <a:rPr lang="en-US" sz="1300" dirty="0"/>
              <a:t>• The formation of workgroups or committees to address sexual health challenges</a:t>
            </a:r>
          </a:p>
          <a:p>
            <a:r>
              <a:rPr lang="en-US" sz="1300" dirty="0"/>
              <a:t>• Communication and referral systems between schools, health programs, and clinicians</a:t>
            </a:r>
          </a:p>
          <a:p>
            <a:r>
              <a:rPr lang="en-US" sz="1300" dirty="0"/>
              <a:t>• Youth’s perception of the clinic as being “confidential” and “teen friendly” </a:t>
            </a:r>
          </a:p>
          <a:p>
            <a:r>
              <a:rPr lang="en-US" sz="1300" dirty="0"/>
              <a:t>• Referral systems to get HIV positive patients to appropriate treatment and care </a:t>
            </a:r>
          </a:p>
          <a:p>
            <a:r>
              <a:rPr lang="en-US" sz="1300" dirty="0"/>
              <a:t>• Referral systems to get sexual assault victims to appropriate treatment and care </a:t>
            </a:r>
          </a:p>
          <a:p>
            <a:r>
              <a:rPr lang="en-US" sz="1300" dirty="0"/>
              <a:t>• Clinic practices regarding the reporting of STD/HIV cases to the state health department </a:t>
            </a:r>
          </a:p>
          <a:p>
            <a:r>
              <a:rPr lang="en-US" sz="1300" dirty="0"/>
              <a:t>• Clinic practices regarding the use of Expedited Partner Therapy (EPT)  </a:t>
            </a:r>
          </a:p>
          <a:p>
            <a:r>
              <a:rPr lang="en-US" sz="1300" b="1" dirty="0"/>
              <a:t> </a:t>
            </a:r>
            <a:endParaRPr lang="en-US" sz="1300" dirty="0"/>
          </a:p>
          <a:p>
            <a:r>
              <a:rPr lang="en-US" sz="1300" b="1" dirty="0"/>
              <a:t>Community Norms &amp; Interactions</a:t>
            </a:r>
            <a:endParaRPr lang="en-US" sz="1300" dirty="0"/>
          </a:p>
          <a:p>
            <a:r>
              <a:rPr lang="en-US" sz="1300" dirty="0"/>
              <a:t>• Restoration of traditional coming-of-age ceremonies</a:t>
            </a:r>
          </a:p>
          <a:p>
            <a:r>
              <a:rPr lang="en-US" sz="1300" dirty="0"/>
              <a:t>• Community norms about talking to teens about sexual health and intimate relationships</a:t>
            </a:r>
          </a:p>
          <a:p>
            <a:r>
              <a:rPr lang="en-US" sz="1300" dirty="0"/>
              <a:t>• Community norms about using condoms and birth control </a:t>
            </a:r>
          </a:p>
          <a:p>
            <a:r>
              <a:rPr lang="en-US" sz="1300" dirty="0"/>
              <a:t>• The fear, stigma, and discrimination that often surrounds HIV, STDs, and sexual assault</a:t>
            </a:r>
          </a:p>
          <a:p>
            <a:r>
              <a:rPr lang="en-US" sz="1300" b="1" dirty="0"/>
              <a:t> </a:t>
            </a:r>
            <a:endParaRPr lang="en-US" sz="1300" dirty="0"/>
          </a:p>
          <a:p>
            <a:r>
              <a:rPr lang="en-US" b="1" dirty="0"/>
              <a:t>Family Norms &amp; Interactions</a:t>
            </a:r>
            <a:endParaRPr lang="en-US" dirty="0"/>
          </a:p>
          <a:p>
            <a:r>
              <a:rPr lang="en-US" dirty="0"/>
              <a:t>• Family communication about values, sexual health, and intimate relationships</a:t>
            </a:r>
          </a:p>
          <a:p>
            <a:r>
              <a:rPr lang="en-US" dirty="0"/>
              <a:t>• Family communication about condoms and birth control </a:t>
            </a:r>
          </a:p>
          <a:p>
            <a:r>
              <a:rPr lang="en-US" b="1" dirty="0"/>
              <a:t> </a:t>
            </a:r>
          </a:p>
          <a:p>
            <a:r>
              <a:rPr lang="en-US" b="1" dirty="0"/>
              <a:t>Individual Knowledge, Attitudes, and Behaviors</a:t>
            </a:r>
            <a:endParaRPr lang="en-US" dirty="0"/>
          </a:p>
          <a:p>
            <a:r>
              <a:rPr lang="en-US" dirty="0"/>
              <a:t>• Access to comprehensive sex education in school</a:t>
            </a:r>
          </a:p>
          <a:p>
            <a:r>
              <a:rPr lang="en-US" dirty="0"/>
              <a:t>• Private and confidential access to condoms and birth control</a:t>
            </a:r>
          </a:p>
          <a:p>
            <a:r>
              <a:rPr lang="en-US" dirty="0"/>
              <a:t>• Peer-to-peer education programs that include sexual health topics</a:t>
            </a:r>
          </a:p>
          <a:p>
            <a:endParaRPr lang="en-US" dirty="0"/>
          </a:p>
        </p:txBody>
      </p:sp>
      <p:sp>
        <p:nvSpPr>
          <p:cNvPr id="4" name="Slide Number Placeholder 3"/>
          <p:cNvSpPr>
            <a:spLocks noGrp="1"/>
          </p:cNvSpPr>
          <p:nvPr>
            <p:ph type="sldNum" sz="quarter" idx="10"/>
          </p:nvPr>
        </p:nvSpPr>
        <p:spPr/>
        <p:txBody>
          <a:bodyPr/>
          <a:lstStyle/>
          <a:p>
            <a:fld id="{527B0F6D-62C4-401B-A4AF-D5E414EDACED}"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r>
              <a:rPr lang="en-US" sz="1300" dirty="0"/>
              <a:t>Our STD/HIV prevention program activities should also align to the readiness level of our community.</a:t>
            </a:r>
          </a:p>
          <a:p>
            <a:endParaRPr lang="en-US" sz="1300" b="1" dirty="0"/>
          </a:p>
          <a:p>
            <a:r>
              <a:rPr lang="en-US" sz="1300" dirty="0"/>
              <a:t>The Community Readiness model identifies six critical dimensions that can influence a community’s ability to take action to prevent HIV/STDs, including: </a:t>
            </a:r>
          </a:p>
          <a:p>
            <a:pPr marL="241653" indent="-241653">
              <a:buFont typeface="+mj-lt"/>
              <a:buAutoNum type="arabicPeriod"/>
            </a:pPr>
            <a:r>
              <a:rPr lang="en-US" sz="1300" dirty="0"/>
              <a:t>Existing community efforts and activities </a:t>
            </a:r>
          </a:p>
          <a:p>
            <a:pPr marL="241653" indent="-241653">
              <a:buFont typeface="+mj-lt"/>
              <a:buAutoNum type="arabicPeriod"/>
            </a:pPr>
            <a:r>
              <a:rPr lang="en-US" sz="1300" dirty="0"/>
              <a:t>Community knowledge and awareness about current efforts and activities </a:t>
            </a:r>
          </a:p>
          <a:p>
            <a:pPr marL="241653" indent="-241653">
              <a:buFont typeface="+mj-lt"/>
              <a:buAutoNum type="arabicPeriod"/>
            </a:pPr>
            <a:r>
              <a:rPr lang="en-US" sz="1300" dirty="0"/>
              <a:t>The extent to which tribal leadership supports community efforts and activities </a:t>
            </a:r>
          </a:p>
          <a:p>
            <a:pPr marL="241653" indent="-241653">
              <a:buFont typeface="+mj-lt"/>
              <a:buAutoNum type="arabicPeriod"/>
            </a:pPr>
            <a:r>
              <a:rPr lang="en-US" sz="1300" dirty="0"/>
              <a:t>The social climate and community attitudes toward HIV/STD</a:t>
            </a:r>
          </a:p>
          <a:p>
            <a:pPr marL="241653" indent="-241653">
              <a:buFont typeface="+mj-lt"/>
              <a:buAutoNum type="arabicPeriod"/>
            </a:pPr>
            <a:r>
              <a:rPr lang="en-US" sz="1300" dirty="0"/>
              <a:t>Community knowledge about HIV/STDs </a:t>
            </a:r>
          </a:p>
          <a:p>
            <a:pPr marL="241653" indent="-241653">
              <a:buFont typeface="+mj-lt"/>
              <a:buAutoNum type="arabicPeriod"/>
            </a:pPr>
            <a:r>
              <a:rPr lang="en-US" sz="1300" dirty="0"/>
              <a:t>Resources dedicated to HIV/STDs prevention, screening, and treatment (like trained staff, funding, and space).</a:t>
            </a:r>
          </a:p>
          <a:p>
            <a:r>
              <a:rPr lang="en-US" sz="1300" dirty="0"/>
              <a:t> </a:t>
            </a:r>
            <a:r>
              <a:rPr lang="en-US" dirty="0" smtClean="0"/>
              <a:t/>
            </a:r>
            <a:br>
              <a:rPr lang="en-US" dirty="0" smtClean="0"/>
            </a:br>
            <a:r>
              <a:rPr lang="en-US" sz="1300" dirty="0"/>
              <a:t>As conceived by the Community Readiness Model, tribes can display varying levels of readiness within each of the six domains, ranging on a nine-point scale from “no awareness” to a “high level of community ownership.”</a:t>
            </a:r>
          </a:p>
          <a:p>
            <a:endParaRPr lang="en-US" sz="1300" dirty="0"/>
          </a:p>
          <a:p>
            <a:r>
              <a:rPr lang="en-US" sz="1300" b="1" dirty="0"/>
              <a:t>Where do you think our community would rank on this scale?</a:t>
            </a:r>
          </a:p>
        </p:txBody>
      </p:sp>
      <p:sp>
        <p:nvSpPr>
          <p:cNvPr id="4" name="Slide Number Placeholder 3"/>
          <p:cNvSpPr>
            <a:spLocks noGrp="1"/>
          </p:cNvSpPr>
          <p:nvPr>
            <p:ph type="sldNum" sz="quarter" idx="10"/>
          </p:nvPr>
        </p:nvSpPr>
        <p:spPr/>
        <p:txBody>
          <a:bodyPr/>
          <a:lstStyle/>
          <a:p>
            <a:fld id="{527B0F6D-62C4-401B-A4AF-D5E414EDACED}"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41653" indent="-241653">
              <a:buFont typeface="+mj-lt"/>
              <a:buAutoNum type="arabicPeriod"/>
            </a:pPr>
            <a:r>
              <a:rPr lang="en-US" sz="1300" dirty="0"/>
              <a:t>Policies can improve clinical services, strengthen educational programs, change social attitudes and norms, help community members know what is expected of them, and can demonstrate a Tribes commitment to certain issues or actions. Policy change can help sustain HIV/STD services or activities despite personnel turnover or leadership change.</a:t>
            </a:r>
          </a:p>
          <a:p>
            <a:pPr marL="241653" indent="-241653">
              <a:buFont typeface="+mj-lt"/>
              <a:buAutoNum type="arabicPeriod"/>
            </a:pPr>
            <a:endParaRPr lang="en-US" sz="1300" dirty="0"/>
          </a:p>
          <a:p>
            <a:pPr marL="241653" indent="-241653">
              <a:buFont typeface="+mj-lt"/>
              <a:buAutoNum type="arabicPeriod"/>
            </a:pPr>
            <a:r>
              <a:rPr lang="en-US" sz="1300" dirty="0"/>
              <a:t>Informal policies may be useful for hosting one-time screening events, promoting public awareness campaigns, or for making condoms available in community settings. Informal policies can set the stage for healthy social norms.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27B0F6D-62C4-401B-A4AF-D5E414EDACED}"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503C9A-827F-40D0-A4EF-80B459064C16}" type="datetimeFigureOut">
              <a:rPr lang="en-US" smtClean="0"/>
              <a:pPr/>
              <a:t>7/10/2012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A3D867-530B-4964-8FC5-B09D421E34C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503C9A-827F-40D0-A4EF-80B459064C16}" type="datetimeFigureOut">
              <a:rPr lang="en-US" smtClean="0"/>
              <a:pPr/>
              <a:t>7/10/2012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A3D867-530B-4964-8FC5-B09D421E34C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503C9A-827F-40D0-A4EF-80B459064C16}" type="datetimeFigureOut">
              <a:rPr lang="en-US" smtClean="0"/>
              <a:pPr/>
              <a:t>7/10/2012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A3D867-530B-4964-8FC5-B09D421E34C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Oval 12"/>
          <p:cNvSpPr/>
          <p:nvPr userDrawn="1"/>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685800" y="533400"/>
            <a:ext cx="7772400" cy="1600200"/>
          </a:xfrm>
        </p:spPr>
        <p:txBody>
          <a:bodyPr anchor="ctr"/>
          <a:lstStyle>
            <a:lvl1pPr>
              <a:defRPr sz="4400">
                <a:solidFill>
                  <a:schemeClr val="accent1"/>
                </a:solidFill>
              </a:defRPr>
            </a:lvl1pPr>
          </a:lstStyle>
          <a:p>
            <a:r>
              <a:rPr kumimoji="0" lang="en-US" dirty="0" smtClean="0"/>
              <a:t>Click to edit Master title style</a:t>
            </a:r>
            <a:endParaRPr kumimoji="0" lang="en-US" dirty="0"/>
          </a:p>
        </p:txBody>
      </p:sp>
      <p:pic>
        <p:nvPicPr>
          <p:cNvPr id="20" name="Picture 14"/>
          <p:cNvPicPr>
            <a:picLocks noChangeAspect="1" noChangeArrowheads="1"/>
          </p:cNvPicPr>
          <p:nvPr userDrawn="1"/>
        </p:nvPicPr>
        <p:blipFill>
          <a:blip r:embed="rId2" cstate="print"/>
          <a:srcRect b="14286"/>
          <a:stretch>
            <a:fillRect/>
          </a:stretch>
        </p:blipFill>
        <p:spPr bwMode="auto">
          <a:xfrm>
            <a:off x="152400" y="6124208"/>
            <a:ext cx="5410200" cy="270510"/>
          </a:xfrm>
          <a:prstGeom prst="rect">
            <a:avLst/>
          </a:prstGeom>
          <a:noFill/>
          <a:ln w="9525">
            <a:noFill/>
            <a:miter lim="800000"/>
            <a:headEnd/>
            <a:tailEnd/>
          </a:ln>
          <a:effectLst/>
        </p:spPr>
      </p:pic>
      <p:pic>
        <p:nvPicPr>
          <p:cNvPr id="21" name="Picture 14"/>
          <p:cNvPicPr>
            <a:picLocks noChangeAspect="1" noChangeArrowheads="1"/>
          </p:cNvPicPr>
          <p:nvPr userDrawn="1"/>
        </p:nvPicPr>
        <p:blipFill>
          <a:blip r:embed="rId2" cstate="print"/>
          <a:srcRect l="4225" b="11395"/>
          <a:stretch>
            <a:fillRect/>
          </a:stretch>
        </p:blipFill>
        <p:spPr bwMode="auto">
          <a:xfrm>
            <a:off x="3810000" y="6121167"/>
            <a:ext cx="5181600" cy="279633"/>
          </a:xfrm>
          <a:prstGeom prst="rect">
            <a:avLst/>
          </a:prstGeom>
          <a:noFill/>
          <a:ln w="9525">
            <a:noFill/>
            <a:miter lim="800000"/>
            <a:headEnd/>
            <a:tailEnd/>
          </a:ln>
          <a:effectLst/>
        </p:spPr>
      </p:pic>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Footer Placeholder 16"/>
          <p:cNvSpPr>
            <a:spLocks noGrp="1"/>
          </p:cNvSpPr>
          <p:nvPr>
            <p:ph type="ftr" sz="quarter" idx="11"/>
          </p:nvPr>
        </p:nvSpPr>
        <p:spPr/>
        <p:txBody>
          <a:bodyPr/>
          <a:lstStyle/>
          <a:p>
            <a:endParaRPr lang="en-US" dirty="0"/>
          </a:p>
        </p:txBody>
      </p:sp>
      <p:sp>
        <p:nvSpPr>
          <p:cNvPr id="28" name="Date Placeholder 27"/>
          <p:cNvSpPr>
            <a:spLocks noGrp="1"/>
          </p:cNvSpPr>
          <p:nvPr>
            <p:ph type="dt" sz="half" idx="10"/>
          </p:nvPr>
        </p:nvSpPr>
        <p:spPr/>
        <p:txBody>
          <a:bodyPr/>
          <a:lstStyle/>
          <a:p>
            <a:fld id="{97C6D424-DE00-4962-B9C4-D78CC5BE0C50}" type="datetimeFigureOut">
              <a:rPr lang="en-US" smtClean="0"/>
              <a:pPr/>
              <a:t>7/10/2012</a:t>
            </a:fld>
            <a:endParaRPr lang="en-US"/>
          </a:p>
        </p:txBody>
      </p:sp>
      <p:grpSp>
        <p:nvGrpSpPr>
          <p:cNvPr id="26" name="Group 25"/>
          <p:cNvGrpSpPr/>
          <p:nvPr userDrawn="1"/>
        </p:nvGrpSpPr>
        <p:grpSpPr>
          <a:xfrm>
            <a:off x="4046290" y="1904301"/>
            <a:ext cx="1075888" cy="1075888"/>
            <a:chOff x="1143000" y="228600"/>
            <a:chExt cx="762000" cy="762000"/>
          </a:xfrm>
        </p:grpSpPr>
        <p:sp>
          <p:nvSpPr>
            <p:cNvPr id="27" name="Oval 26"/>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0" name="Oval 29"/>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31" name="Picture 30" descr="NPAIHBtransparent.gif"/>
            <p:cNvPicPr>
              <a:picLocks noChangeAspect="1"/>
            </p:cNvPicPr>
            <p:nvPr userDrawn="1"/>
          </p:nvPicPr>
          <p:blipFill>
            <a:blip r:embed="rId3"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32" name="Picture 38"/>
          <p:cNvPicPr>
            <a:picLocks noChangeAspect="1" noChangeArrowheads="1"/>
          </p:cNvPicPr>
          <p:nvPr userDrawn="1"/>
        </p:nvPicPr>
        <p:blipFill>
          <a:blip r:embed="rId4" cstate="print">
            <a:clrChange>
              <a:clrFrom>
                <a:srgbClr val="000000"/>
              </a:clrFrom>
              <a:clrTo>
                <a:srgbClr val="000000">
                  <a:alpha val="0"/>
                </a:srgbClr>
              </a:clrTo>
            </a:clrChange>
          </a:blip>
          <a:srcRect/>
          <a:stretch>
            <a:fillRect/>
          </a:stretch>
        </p:blipFill>
        <p:spPr bwMode="auto">
          <a:xfrm>
            <a:off x="7277100" y="4705350"/>
            <a:ext cx="2400300" cy="1771650"/>
          </a:xfrm>
          <a:prstGeom prst="rect">
            <a:avLst/>
          </a:prstGeom>
          <a:noFill/>
          <a:ln w="9525">
            <a:noFill/>
            <a:miter lim="800000"/>
            <a:headEnd/>
            <a:tailEnd/>
          </a:ln>
          <a:effectLst/>
        </p:spPr>
      </p:pic>
    </p:spTree>
    <p:extLst>
      <p:ext uri="{BB962C8B-B14F-4D97-AF65-F5344CB8AC3E}">
        <p14:creationId xmlns:p14="http://schemas.microsoft.com/office/powerpoint/2010/main" val="2710124865"/>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7C6D424-DE00-4962-B9C4-D78CC5BE0C50}" type="datetimeFigureOut">
              <a:rPr lang="en-US" smtClean="0"/>
              <a:pPr/>
              <a:t>7/10/2012</a:t>
            </a:fld>
            <a:endParaRPr lang="en-US"/>
          </a:p>
        </p:txBody>
      </p:sp>
      <p:sp>
        <p:nvSpPr>
          <p:cNvPr id="5" name="Footer Placeholder 4"/>
          <p:cNvSpPr>
            <a:spLocks noGrp="1"/>
          </p:cNvSpPr>
          <p:nvPr>
            <p:ph type="ftr" sz="quarter" idx="11"/>
          </p:nvPr>
        </p:nvSpPr>
        <p:spPr/>
        <p:txBody>
          <a:bodyPr/>
          <a:lstStyle/>
          <a:p>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68817782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 name="Title 1"/>
          <p:cNvSpPr>
            <a:spLocks noGrp="1"/>
          </p:cNvSpPr>
          <p:nvPr>
            <p:ph type="title"/>
          </p:nvPr>
        </p:nvSpPr>
        <p:spPr>
          <a:xfrm>
            <a:off x="609600" y="533400"/>
            <a:ext cx="7885113" cy="1524000"/>
          </a:xfrm>
        </p:spPr>
        <p:txBody>
          <a:bodyPr anchor="b"/>
          <a:lstStyle>
            <a:lvl1pPr algn="ctr">
              <a:buNone/>
              <a:defRPr sz="4200" b="0" cap="none" baseline="0">
                <a:solidFill>
                  <a:srgbClr val="FFFFFF"/>
                </a:solidFill>
              </a:defRPr>
            </a:lvl1pPr>
          </a:lstStyle>
          <a:p>
            <a:r>
              <a:rPr kumimoji="0" lang="en-US" dirty="0" smtClean="0"/>
              <a:t>Click to edit Master title style</a:t>
            </a:r>
            <a:endParaRPr kumimoji="0" lang="en-US" dirty="0"/>
          </a:p>
        </p:txBody>
      </p:sp>
      <p:grpSp>
        <p:nvGrpSpPr>
          <p:cNvPr id="20" name="Group 19"/>
          <p:cNvGrpSpPr/>
          <p:nvPr userDrawn="1"/>
        </p:nvGrpSpPr>
        <p:grpSpPr>
          <a:xfrm>
            <a:off x="4038600" y="1879134"/>
            <a:ext cx="1058411" cy="1058411"/>
            <a:chOff x="1143000" y="228600"/>
            <a:chExt cx="762000" cy="762000"/>
          </a:xfrm>
        </p:grpSpPr>
        <p:sp>
          <p:nvSpPr>
            <p:cNvPr id="21" name="Oval 20"/>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Oval 21"/>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23" name="Picture 22"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25" name="Picture 14"/>
          <p:cNvPicPr>
            <a:picLocks noChangeAspect="1" noChangeArrowheads="1"/>
          </p:cNvPicPr>
          <p:nvPr userDrawn="1"/>
        </p:nvPicPr>
        <p:blipFill>
          <a:blip r:embed="rId3" cstate="print"/>
          <a:srcRect b="14286"/>
          <a:stretch>
            <a:fillRect/>
          </a:stretch>
        </p:blipFill>
        <p:spPr bwMode="auto">
          <a:xfrm>
            <a:off x="152400" y="6124208"/>
            <a:ext cx="5410200" cy="270510"/>
          </a:xfrm>
          <a:prstGeom prst="rect">
            <a:avLst/>
          </a:prstGeom>
          <a:noFill/>
          <a:ln w="9525">
            <a:noFill/>
            <a:miter lim="800000"/>
            <a:headEnd/>
            <a:tailEnd/>
          </a:ln>
          <a:effectLst/>
        </p:spPr>
      </p:pic>
      <p:pic>
        <p:nvPicPr>
          <p:cNvPr id="26" name="Picture 14"/>
          <p:cNvPicPr>
            <a:picLocks noChangeAspect="1" noChangeArrowheads="1"/>
          </p:cNvPicPr>
          <p:nvPr userDrawn="1"/>
        </p:nvPicPr>
        <p:blipFill>
          <a:blip r:embed="rId3" cstate="print"/>
          <a:srcRect l="8451" b="8948"/>
          <a:stretch>
            <a:fillRect/>
          </a:stretch>
        </p:blipFill>
        <p:spPr bwMode="auto">
          <a:xfrm>
            <a:off x="4038600" y="6121866"/>
            <a:ext cx="4953000" cy="287358"/>
          </a:xfrm>
          <a:prstGeom prst="rect">
            <a:avLst/>
          </a:prstGeom>
          <a:noFill/>
          <a:ln w="9525">
            <a:noFill/>
            <a:miter lim="800000"/>
            <a:headEnd/>
            <a:tailEnd/>
          </a:ln>
          <a:effectLst/>
        </p:spPr>
      </p:pic>
      <p:sp>
        <p:nvSpPr>
          <p:cNvPr id="13" name="Rectangle 12"/>
          <p:cNvSpPr>
            <a:spLocks noChangeArrowheads="1"/>
          </p:cNvSpPr>
          <p:nvPr/>
        </p:nvSpPr>
        <p:spPr bwMode="auto">
          <a:xfrm>
            <a:off x="146304" y="6391656"/>
            <a:ext cx="8845296"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97C6D424-DE00-4962-B9C4-D78CC5BE0C50}" type="datetimeFigureOut">
              <a:rPr lang="en-US" smtClean="0"/>
              <a:pPr/>
              <a:t>7/10/2012</a:t>
            </a:fld>
            <a:endParaRPr lang="en-US"/>
          </a:p>
        </p:txBody>
      </p:sp>
      <p:pic>
        <p:nvPicPr>
          <p:cNvPr id="24" name="Picture 38"/>
          <p:cNvPicPr>
            <a:picLocks noChangeAspect="1" noChangeArrowheads="1"/>
          </p:cNvPicPr>
          <p:nvPr userDrawn="1"/>
        </p:nvPicPr>
        <p:blipFill>
          <a:blip r:embed="rId4" cstate="print">
            <a:clrChange>
              <a:clrFrom>
                <a:srgbClr val="000000"/>
              </a:clrFrom>
              <a:clrTo>
                <a:srgbClr val="000000">
                  <a:alpha val="0"/>
                </a:srgbClr>
              </a:clrTo>
            </a:clrChange>
          </a:blip>
          <a:srcRect/>
          <a:stretch>
            <a:fillRect/>
          </a:stretch>
        </p:blipFill>
        <p:spPr bwMode="auto">
          <a:xfrm>
            <a:off x="7277100" y="4724400"/>
            <a:ext cx="2400300" cy="1771650"/>
          </a:xfrm>
          <a:prstGeom prst="rect">
            <a:avLst/>
          </a:prstGeom>
          <a:noFill/>
          <a:ln w="9525">
            <a:noFill/>
            <a:miter lim="800000"/>
            <a:headEnd/>
            <a:tailEnd/>
          </a:ln>
          <a:effectLst/>
        </p:spPr>
      </p:pic>
    </p:spTree>
    <p:extLst>
      <p:ext uri="{BB962C8B-B14F-4D97-AF65-F5344CB8AC3E}">
        <p14:creationId xmlns:p14="http://schemas.microsoft.com/office/powerpoint/2010/main" val="410650311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6556248" cy="758952"/>
          </a:xfrm>
        </p:spPr>
        <p:txBody>
          <a:bodyPr/>
          <a:lstStyle/>
          <a:p>
            <a:r>
              <a:rPr kumimoji="0" lang="en-US" dirty="0" smtClean="0"/>
              <a:t>Click to edit Master title style</a:t>
            </a:r>
            <a:endParaRPr kumimoji="0" lang="en-US" dirty="0"/>
          </a:p>
        </p:txBody>
      </p:sp>
      <p:sp>
        <p:nvSpPr>
          <p:cNvPr id="5" name="Date Placeholder 4"/>
          <p:cNvSpPr>
            <a:spLocks noGrp="1"/>
          </p:cNvSpPr>
          <p:nvPr>
            <p:ph type="dt" sz="half" idx="10"/>
          </p:nvPr>
        </p:nvSpPr>
        <p:spPr>
          <a:xfrm>
            <a:off x="5791200" y="6409944"/>
            <a:ext cx="3044952" cy="365760"/>
          </a:xfrm>
        </p:spPr>
        <p:txBody>
          <a:bodyPr/>
          <a:lstStyle/>
          <a:p>
            <a:fld id="{97C6D424-DE00-4962-B9C4-D78CC5BE0C50}" type="datetimeFigureOut">
              <a:rPr lang="en-US" smtClean="0"/>
              <a:pPr/>
              <a:t>7/10/2012</a:t>
            </a:fld>
            <a:endParaRPr lang="en-US"/>
          </a:p>
        </p:txBody>
      </p:sp>
      <p:sp>
        <p:nvSpPr>
          <p:cNvPr id="6" name="Footer Placeholder 5"/>
          <p:cNvSpPr>
            <a:spLocks noGrp="1"/>
          </p:cNvSpPr>
          <p:nvPr>
            <p:ph type="ftr" sz="quarter" idx="11"/>
          </p:nvPr>
        </p:nvSpPr>
        <p:spPr/>
        <p:txBody>
          <a:bodyPr/>
          <a:lstStyle/>
          <a:p>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9" name="Picture 38"/>
          <p:cNvPicPr>
            <a:picLocks noChangeAspect="1" noChangeArrowheads="1"/>
          </p:cNvPicPr>
          <p:nvPr userDrawn="1"/>
        </p:nvPicPr>
        <p:blipFill>
          <a:blip r:embed="rId2" cstate="print">
            <a:clrChange>
              <a:clrFrom>
                <a:srgbClr val="000000"/>
              </a:clrFrom>
              <a:clrTo>
                <a:srgbClr val="000000">
                  <a:alpha val="0"/>
                </a:srgbClr>
              </a:clrTo>
            </a:clrChange>
          </a:blip>
          <a:srcRect/>
          <a:stretch>
            <a:fillRect/>
          </a:stretch>
        </p:blipFill>
        <p:spPr bwMode="auto">
          <a:xfrm>
            <a:off x="6743700" y="0"/>
            <a:ext cx="2400300" cy="1771650"/>
          </a:xfrm>
          <a:prstGeom prst="rect">
            <a:avLst/>
          </a:prstGeom>
          <a:noFill/>
          <a:ln w="9525">
            <a:noFill/>
            <a:miter lim="800000"/>
            <a:headEnd/>
            <a:tailEnd/>
          </a:ln>
          <a:effectLst/>
        </p:spPr>
      </p:pic>
    </p:spTree>
    <p:extLst>
      <p:ext uri="{BB962C8B-B14F-4D97-AF65-F5344CB8AC3E}">
        <p14:creationId xmlns:p14="http://schemas.microsoft.com/office/powerpoint/2010/main" val="406003407"/>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97C6D424-DE00-4962-B9C4-D78CC5BE0C50}" type="datetimeFigureOut">
              <a:rPr lang="en-US" smtClean="0"/>
              <a:pPr/>
              <a:t>7/10/2012</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3" name="Title 22"/>
          <p:cNvSpPr>
            <a:spLocks noGrp="1"/>
          </p:cNvSpPr>
          <p:nvPr>
            <p:ph type="title"/>
          </p:nvPr>
        </p:nvSpPr>
        <p:spPr/>
        <p:txBody>
          <a:bodyPr rtlCol="0" anchor="b" anchorCtr="0"/>
          <a:lstStyle/>
          <a:p>
            <a:r>
              <a:rPr kumimoji="0" lang="en-US" dirty="0" smtClean="0"/>
              <a:t>Click to edit Master title style</a:t>
            </a:r>
            <a:endParaRPr kumimoji="0" lang="en-US" dirty="0"/>
          </a:p>
        </p:txBody>
      </p:sp>
      <p:grpSp>
        <p:nvGrpSpPr>
          <p:cNvPr id="28" name="Group 27"/>
          <p:cNvGrpSpPr/>
          <p:nvPr userDrawn="1"/>
        </p:nvGrpSpPr>
        <p:grpSpPr>
          <a:xfrm>
            <a:off x="4207778" y="6096000"/>
            <a:ext cx="762000" cy="762000"/>
            <a:chOff x="1143000" y="228600"/>
            <a:chExt cx="762000" cy="762000"/>
          </a:xfrm>
        </p:grpSpPr>
        <p:sp>
          <p:nvSpPr>
            <p:cNvPr id="29" name="Oval 28"/>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0" name="Oval 29"/>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31" name="Picture 30"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32" name="Picture 38"/>
          <p:cNvPicPr>
            <a:picLocks noChangeAspect="1" noChangeArrowheads="1"/>
          </p:cNvPicPr>
          <p:nvPr userDrawn="1"/>
        </p:nvPicPr>
        <p:blipFill>
          <a:blip r:embed="rId3" cstate="print">
            <a:clrChange>
              <a:clrFrom>
                <a:srgbClr val="000000"/>
              </a:clrFrom>
              <a:clrTo>
                <a:srgbClr val="000000">
                  <a:alpha val="0"/>
                </a:srgbClr>
              </a:clrTo>
            </a:clrChange>
          </a:blip>
          <a:srcRect/>
          <a:stretch>
            <a:fillRect/>
          </a:stretch>
        </p:blipFill>
        <p:spPr bwMode="auto">
          <a:xfrm>
            <a:off x="6743700" y="0"/>
            <a:ext cx="2400300" cy="1771650"/>
          </a:xfrm>
          <a:prstGeom prst="rect">
            <a:avLst/>
          </a:prstGeom>
          <a:noFill/>
          <a:ln w="9525">
            <a:noFill/>
            <a:miter lim="800000"/>
            <a:headEnd/>
            <a:tailEnd/>
          </a:ln>
          <a:effectLst/>
        </p:spPr>
      </p:pic>
    </p:spTree>
    <p:extLst>
      <p:ext uri="{BB962C8B-B14F-4D97-AF65-F5344CB8AC3E}">
        <p14:creationId xmlns:p14="http://schemas.microsoft.com/office/powerpoint/2010/main" val="154501411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7C6D424-DE00-4962-B9C4-D78CC5BE0C50}" type="datetimeFigureOut">
              <a:rPr lang="en-US" smtClean="0"/>
              <a:pPr/>
              <a:t>7/10/2012</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77539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 name="Date Placeholder 1"/>
          <p:cNvSpPr>
            <a:spLocks noGrp="1"/>
          </p:cNvSpPr>
          <p:nvPr>
            <p:ph type="dt" sz="half" idx="10"/>
          </p:nvPr>
        </p:nvSpPr>
        <p:spPr/>
        <p:txBody>
          <a:bodyPr/>
          <a:lstStyle/>
          <a:p>
            <a:fld id="{97C6D424-DE00-4962-B9C4-D78CC5BE0C50}" type="datetimeFigureOut">
              <a:rPr lang="en-US" smtClean="0"/>
              <a:pPr/>
              <a:t>7/10/2012</a:t>
            </a:fld>
            <a:endParaRPr lang="en-US"/>
          </a:p>
        </p:txBody>
      </p:sp>
      <p:sp>
        <p:nvSpPr>
          <p:cNvPr id="3" name="Footer Placeholder 2"/>
          <p:cNvSpPr>
            <a:spLocks noGrp="1"/>
          </p:cNvSpPr>
          <p:nvPr>
            <p:ph type="ftr" sz="quarter" idx="11"/>
          </p:nvPr>
        </p:nvSpPr>
        <p:spPr/>
        <p:txBody>
          <a:bodyPr/>
          <a:lstStyle/>
          <a:p>
            <a:endParaRPr lang="en-US"/>
          </a:p>
        </p:txBody>
      </p:sp>
      <p:grpSp>
        <p:nvGrpSpPr>
          <p:cNvPr id="11" name="Group 10"/>
          <p:cNvGrpSpPr/>
          <p:nvPr userDrawn="1"/>
        </p:nvGrpSpPr>
        <p:grpSpPr>
          <a:xfrm>
            <a:off x="4351789" y="6103690"/>
            <a:ext cx="762000" cy="762000"/>
            <a:chOff x="1143000" y="228600"/>
            <a:chExt cx="762000" cy="762000"/>
          </a:xfrm>
        </p:grpSpPr>
        <p:sp>
          <p:nvSpPr>
            <p:cNvPr id="12" name="Oval 11"/>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Oval 12"/>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14" name="Picture 13"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extLst>
      <p:ext uri="{BB962C8B-B14F-4D97-AF65-F5344CB8AC3E}">
        <p14:creationId xmlns:p14="http://schemas.microsoft.com/office/powerpoint/2010/main" val="3680479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3" name="Rectangle 12"/>
          <p:cNvSpPr/>
          <p:nvPr/>
        </p:nvSpPr>
        <p:spPr>
          <a:xfrm>
            <a:off x="152400" y="609600"/>
            <a:ext cx="2743200" cy="5867400"/>
          </a:xfrm>
          <a:prstGeom prst="rect">
            <a:avLst/>
          </a:prstGeom>
          <a:solidFill>
            <a:schemeClr val="accent6">
              <a:lumMod val="40000"/>
              <a:lumOff val="60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hasCustomPrompt="1"/>
          </p:nvPr>
        </p:nvSpPr>
        <p:spPr>
          <a:xfrm>
            <a:off x="381000" y="1143000"/>
            <a:ext cx="2362200" cy="1371600"/>
          </a:xfrm>
        </p:spPr>
        <p:txBody>
          <a:bodyPr anchor="b">
            <a:noAutofit/>
          </a:bodyPr>
          <a:lstStyle>
            <a:lvl1pPr algn="l">
              <a:buNone/>
              <a:defRPr sz="2400" b="1" baseline="0">
                <a:solidFill>
                  <a:schemeClr val="accent1">
                    <a:lumMod val="75000"/>
                  </a:schemeClr>
                </a:solidFill>
                <a:latin typeface="Maiandra GD" pitchFamily="34" charset="0"/>
              </a:defRPr>
            </a:lvl1pPr>
          </a:lstStyle>
          <a:p>
            <a:r>
              <a:rPr kumimoji="0" lang="en-US" dirty="0" smtClean="0"/>
              <a:t>Northwest Portland Area Indian Health Board</a:t>
            </a:r>
            <a:endParaRPr kumimoji="0" lang="en-US" dirty="0"/>
          </a:p>
        </p:txBody>
      </p:sp>
      <p:sp>
        <p:nvSpPr>
          <p:cNvPr id="3" name="Text Placeholder 2"/>
          <p:cNvSpPr>
            <a:spLocks noGrp="1"/>
          </p:cNvSpPr>
          <p:nvPr>
            <p:ph type="body" idx="2" hasCustomPrompt="1"/>
          </p:nvPr>
        </p:nvSpPr>
        <p:spPr>
          <a:xfrm>
            <a:off x="381000" y="2514601"/>
            <a:ext cx="2362200" cy="609600"/>
          </a:xfrm>
        </p:spPr>
        <p:txBody>
          <a:bodyPr/>
          <a:lstStyle>
            <a:lvl1pPr marL="0" indent="0">
              <a:spcAft>
                <a:spcPts val="1000"/>
              </a:spcAft>
              <a:buNone/>
              <a:defRPr sz="1600" i="1">
                <a:solidFill>
                  <a:schemeClr val="accent6">
                    <a:lumMod val="50000"/>
                  </a:schemeClr>
                </a:solidFill>
                <a:latin typeface="Corbel" pitchFamily="34"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Indian Leadership for Indian Health</a:t>
            </a:r>
          </a:p>
          <a:p>
            <a:pPr lvl="0" eaLnBrk="1" latinLnBrk="0" hangingPunct="1"/>
            <a:endParaRPr kumimoji="0" lang="en-US" dirty="0" smtClean="0"/>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p:txBody>
          <a:bodyPr/>
          <a:lstStyle/>
          <a:p>
            <a:fld id="{97C6D424-DE00-4962-B9C4-D78CC5BE0C50}" type="datetimeFigureOut">
              <a:rPr lang="en-US" smtClean="0"/>
              <a:pPr/>
              <a:t>7/10/2012</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pic>
        <p:nvPicPr>
          <p:cNvPr id="22" name="Picture 14"/>
          <p:cNvPicPr>
            <a:picLocks noChangeAspect="1" noChangeArrowheads="1"/>
          </p:cNvPicPr>
          <p:nvPr userDrawn="1"/>
        </p:nvPicPr>
        <p:blipFill>
          <a:blip r:embed="rId2" cstate="print"/>
          <a:srcRect t="82979" r="44348" b="4255"/>
          <a:stretch>
            <a:fillRect/>
          </a:stretch>
        </p:blipFill>
        <p:spPr bwMode="auto">
          <a:xfrm>
            <a:off x="152400" y="6248400"/>
            <a:ext cx="2743200" cy="152400"/>
          </a:xfrm>
          <a:prstGeom prst="rect">
            <a:avLst/>
          </a:prstGeom>
          <a:noFill/>
          <a:ln w="9525">
            <a:noFill/>
            <a:miter lim="800000"/>
            <a:headEnd/>
            <a:tailEnd/>
          </a:ln>
          <a:effectLst/>
        </p:spPr>
      </p:pic>
      <p:grpSp>
        <p:nvGrpSpPr>
          <p:cNvPr id="26" name="Group 25"/>
          <p:cNvGrpSpPr/>
          <p:nvPr userDrawn="1"/>
        </p:nvGrpSpPr>
        <p:grpSpPr>
          <a:xfrm>
            <a:off x="1143000" y="228600"/>
            <a:ext cx="762000" cy="762000"/>
            <a:chOff x="1143000" y="228600"/>
            <a:chExt cx="762000" cy="762000"/>
          </a:xfrm>
        </p:grpSpPr>
        <p:sp>
          <p:nvSpPr>
            <p:cNvPr id="10" name="Oval 9"/>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23" name="Picture 22" descr="NPAIHBtransparent.gif"/>
            <p:cNvPicPr>
              <a:picLocks noChangeAspect="1"/>
            </p:cNvPicPr>
            <p:nvPr userDrawn="1"/>
          </p:nvPicPr>
          <p:blipFill>
            <a:blip r:embed="rId3"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
        <p:nvSpPr>
          <p:cNvPr id="25" name="TextBox 24"/>
          <p:cNvSpPr txBox="1"/>
          <p:nvPr userDrawn="1"/>
        </p:nvSpPr>
        <p:spPr>
          <a:xfrm>
            <a:off x="381000" y="5046677"/>
            <a:ext cx="2362200" cy="1574790"/>
          </a:xfrm>
          <a:prstGeom prst="rect">
            <a:avLst/>
          </a:prstGeom>
          <a:noFill/>
        </p:spPr>
        <p:txBody>
          <a:bodyPr wrap="square" rtlCol="0">
            <a:spAutoFit/>
          </a:bodyPr>
          <a:lstStyle/>
          <a:p>
            <a:pPr>
              <a:spcBef>
                <a:spcPct val="20000"/>
              </a:spcBef>
              <a:spcAft>
                <a:spcPts val="1000"/>
              </a:spcAft>
              <a:buClr>
                <a:srgbClr val="D16349"/>
              </a:buClr>
              <a:buSzPct val="85000"/>
              <a:buFont typeface="Wingdings 2"/>
              <a:buNone/>
              <a:defRPr/>
            </a:pPr>
            <a:r>
              <a:rPr lang="en-US" sz="1400" i="1" dirty="0" smtClean="0">
                <a:solidFill>
                  <a:prstClr val="black">
                    <a:lumMod val="95000"/>
                    <a:lumOff val="5000"/>
                  </a:prstClr>
                </a:solidFill>
                <a:latin typeface="Corbel" pitchFamily="34" charset="0"/>
              </a:rPr>
              <a:t>2121 SW Broadway, Suite 300 </a:t>
            </a:r>
            <a:br>
              <a:rPr lang="en-US" sz="1400" i="1" dirty="0" smtClean="0">
                <a:solidFill>
                  <a:prstClr val="black">
                    <a:lumMod val="95000"/>
                    <a:lumOff val="5000"/>
                  </a:prstClr>
                </a:solidFill>
                <a:latin typeface="Corbel" pitchFamily="34" charset="0"/>
              </a:rPr>
            </a:br>
            <a:r>
              <a:rPr lang="en-US" sz="1400" i="1" dirty="0" smtClean="0">
                <a:solidFill>
                  <a:prstClr val="black">
                    <a:lumMod val="95000"/>
                    <a:lumOff val="5000"/>
                  </a:prstClr>
                </a:solidFill>
                <a:latin typeface="Corbel" pitchFamily="34" charset="0"/>
              </a:rPr>
              <a:t>Portland, Oregon 97201 </a:t>
            </a:r>
            <a:br>
              <a:rPr lang="en-US" sz="1400" i="1" dirty="0" smtClean="0">
                <a:solidFill>
                  <a:prstClr val="black">
                    <a:lumMod val="95000"/>
                    <a:lumOff val="5000"/>
                  </a:prstClr>
                </a:solidFill>
                <a:latin typeface="Corbel" pitchFamily="34" charset="0"/>
              </a:rPr>
            </a:br>
            <a:r>
              <a:rPr lang="en-US" sz="1400" i="1" dirty="0" smtClean="0">
                <a:solidFill>
                  <a:prstClr val="black">
                    <a:lumMod val="95000"/>
                    <a:lumOff val="5000"/>
                  </a:prstClr>
                </a:solidFill>
                <a:latin typeface="Corbel" pitchFamily="34" charset="0"/>
              </a:rPr>
              <a:t>Phone: (503) 228-4185 </a:t>
            </a:r>
            <a:br>
              <a:rPr lang="en-US" sz="1400" i="1" dirty="0" smtClean="0">
                <a:solidFill>
                  <a:prstClr val="black">
                    <a:lumMod val="95000"/>
                    <a:lumOff val="5000"/>
                  </a:prstClr>
                </a:solidFill>
                <a:latin typeface="Corbel" pitchFamily="34" charset="0"/>
              </a:rPr>
            </a:br>
            <a:r>
              <a:rPr lang="en-US" sz="1400" i="1" dirty="0" smtClean="0">
                <a:solidFill>
                  <a:prstClr val="black">
                    <a:lumMod val="95000"/>
                    <a:lumOff val="5000"/>
                  </a:prstClr>
                </a:solidFill>
                <a:latin typeface="Corbel" pitchFamily="34" charset="0"/>
              </a:rPr>
              <a:t>Fax: (503) 228-8182 </a:t>
            </a:r>
            <a:br>
              <a:rPr lang="en-US" sz="1400" i="1" dirty="0" smtClean="0">
                <a:solidFill>
                  <a:prstClr val="black">
                    <a:lumMod val="95000"/>
                    <a:lumOff val="5000"/>
                  </a:prstClr>
                </a:solidFill>
                <a:latin typeface="Corbel" pitchFamily="34" charset="0"/>
              </a:rPr>
            </a:br>
            <a:endParaRPr lang="en-US" sz="1400" i="1" u="sng" dirty="0" smtClean="0">
              <a:solidFill>
                <a:srgbClr val="8CADAE">
                  <a:lumMod val="50000"/>
                </a:srgbClr>
              </a:solidFill>
              <a:latin typeface="Corbel" pitchFamily="34" charset="0"/>
            </a:endParaRPr>
          </a:p>
          <a:p>
            <a:endParaRPr lang="en-US" dirty="0">
              <a:solidFill>
                <a:prstClr val="black"/>
              </a:solidFill>
            </a:endParaRPr>
          </a:p>
        </p:txBody>
      </p:sp>
    </p:spTree>
    <p:extLst>
      <p:ext uri="{BB962C8B-B14F-4D97-AF65-F5344CB8AC3E}">
        <p14:creationId xmlns:p14="http://schemas.microsoft.com/office/powerpoint/2010/main" val="341146265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503C9A-827F-40D0-A4EF-80B459064C16}" type="datetimeFigureOut">
              <a:rPr lang="en-US" smtClean="0"/>
              <a:pPr/>
              <a:t>7/10/2012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A3D867-530B-4964-8FC5-B09D421E34C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a:xfrm>
            <a:off x="5788152" y="6404984"/>
            <a:ext cx="3044952" cy="365760"/>
          </a:xfrm>
        </p:spPr>
        <p:txBody>
          <a:bodyPr/>
          <a:lstStyle/>
          <a:p>
            <a:fld id="{97C6D424-DE00-4962-B9C4-D78CC5BE0C50}" type="datetimeFigureOut">
              <a:rPr lang="en-US" smtClean="0"/>
              <a:pPr/>
              <a:t>7/10/2012</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grpSp>
        <p:nvGrpSpPr>
          <p:cNvPr id="24" name="Group 23"/>
          <p:cNvGrpSpPr/>
          <p:nvPr userDrawn="1"/>
        </p:nvGrpSpPr>
        <p:grpSpPr>
          <a:xfrm>
            <a:off x="1219200" y="152400"/>
            <a:ext cx="762000" cy="762000"/>
            <a:chOff x="1143000" y="228600"/>
            <a:chExt cx="762000" cy="762000"/>
          </a:xfrm>
        </p:grpSpPr>
        <p:sp>
          <p:nvSpPr>
            <p:cNvPr id="25" name="Oval 24"/>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6" name="Oval 25"/>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27" name="Picture 26"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extLst>
      <p:ext uri="{BB962C8B-B14F-4D97-AF65-F5344CB8AC3E}">
        <p14:creationId xmlns:p14="http://schemas.microsoft.com/office/powerpoint/2010/main" val="3111932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C6D424-DE00-4962-B9C4-D78CC5BE0C50}" type="datetimeFigureOut">
              <a:rPr lang="en-US" smtClean="0"/>
              <a:pPr/>
              <a:t>7/10/2012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43400" y="1040174"/>
            <a:ext cx="457200" cy="441325"/>
          </a:xfrm>
          <a:prstGeom prst="rect">
            <a:avLst/>
          </a:prstGeom>
        </p:spPr>
        <p:txBody>
          <a:bodyPr/>
          <a:lstStyle/>
          <a:p>
            <a:fld id="{6F8D5486-514F-4B7E-8D5D-A7AFE8F4C0BD}" type="slidenum">
              <a:rPr lang="en-US" smtClean="0">
                <a:solidFill>
                  <a:prstClr val="black"/>
                </a:solidFill>
              </a:rPr>
              <a:pPr/>
              <a:t>‹#›</a:t>
            </a:fld>
            <a:endParaRPr lang="en-US">
              <a:solidFill>
                <a:prstClr val="black"/>
              </a:solidFill>
            </a:endParaRPr>
          </a:p>
        </p:txBody>
      </p:sp>
      <p:sp>
        <p:nvSpPr>
          <p:cNvPr id="7" name="Rectangle 6"/>
          <p:cNvSpPr/>
          <p:nvPr userDrawn="1"/>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5805383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6915912" y="3009901"/>
            <a:ext cx="457200" cy="441325"/>
          </a:xfrm>
          <a:prstGeom prst="rect">
            <a:avLst/>
          </a:prstGeom>
        </p:spPr>
        <p:txBody>
          <a:bodyPr/>
          <a:lstStyle/>
          <a:p>
            <a:fld id="{6F8D5486-514F-4B7E-8D5D-A7AFE8F4C0BD}" type="slidenum">
              <a:rPr lang="en-US" smtClean="0">
                <a:solidFill>
                  <a:prstClr val="black"/>
                </a:solidFill>
              </a:rPr>
              <a:pPr/>
              <a:t>‹#›</a:t>
            </a:fld>
            <a:endParaRPr lang="en-US">
              <a:solidFill>
                <a:prstClr val="black"/>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C6D424-DE00-4962-B9C4-D78CC5BE0C50}" type="datetimeFigureOut">
              <a:rPr lang="en-US" smtClean="0"/>
              <a:pPr/>
              <a:t>7/10/2012</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extLst>
      <p:ext uri="{BB962C8B-B14F-4D97-AF65-F5344CB8AC3E}">
        <p14:creationId xmlns:p14="http://schemas.microsoft.com/office/powerpoint/2010/main" val="1722296908"/>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C6D424-DE00-4962-B9C4-D78CC5BE0C50}" type="datetimeFigureOut">
              <a:rPr lang="en-US" smtClean="0"/>
              <a:pPr/>
              <a:t>7/10/2012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3030914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97C6D424-DE00-4962-B9C4-D78CC5BE0C50}" type="datetimeFigureOut">
              <a:rPr lang="en-US" smtClean="0">
                <a:solidFill>
                  <a:srgbClr val="FFFFFF"/>
                </a:solidFill>
              </a:rPr>
              <a:pPr/>
              <a:t>7/10/2012</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5744759D-0EFF-4FB2-9CCE-04E00944F0FE}" type="slidenum">
              <a:rPr lang="en-US" smtClean="0">
                <a:solidFill>
                  <a:srgbClr val="FFFFFF"/>
                </a:solidFill>
              </a:rPr>
              <a:pPr/>
              <a:t>‹#›</a:t>
            </a:fld>
            <a:endParaRPr lang="en-US" dirty="0">
              <a:solidFill>
                <a:srgbClr val="FFFFFF"/>
              </a:solidFill>
            </a:endParaRPr>
          </a:p>
        </p:txBody>
      </p:sp>
      <p:sp>
        <p:nvSpPr>
          <p:cNvPr id="19" name="Footer Placeholder 18"/>
          <p:cNvSpPr>
            <a:spLocks noGrp="1"/>
          </p:cNvSpPr>
          <p:nvPr>
            <p:ph type="ftr" sz="quarter" idx="12"/>
          </p:nvPr>
        </p:nvSpPr>
        <p:spPr/>
        <p:txBody>
          <a:bodyPr/>
          <a:lstStyle/>
          <a:p>
            <a:endParaRPr lang="en-US" dirty="0">
              <a:solidFill>
                <a:srgbClr val="FFFFFF"/>
              </a:solidFill>
            </a:endParaRPr>
          </a:p>
        </p:txBody>
      </p:sp>
      <p:sp>
        <p:nvSpPr>
          <p:cNvPr id="14" name="Oval 13"/>
          <p:cNvSpPr/>
          <p:nvPr userDrawn="1"/>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pic>
        <p:nvPicPr>
          <p:cNvPr id="15" name="Picture 14"/>
          <p:cNvPicPr>
            <a:picLocks noChangeAspect="1" noChangeArrowheads="1"/>
          </p:cNvPicPr>
          <p:nvPr userDrawn="1"/>
        </p:nvPicPr>
        <p:blipFill>
          <a:blip r:embed="rId2" cstate="print"/>
          <a:srcRect b="14286"/>
          <a:stretch>
            <a:fillRect/>
          </a:stretch>
        </p:blipFill>
        <p:spPr bwMode="auto">
          <a:xfrm>
            <a:off x="152400" y="6124208"/>
            <a:ext cx="5410200" cy="270510"/>
          </a:xfrm>
          <a:prstGeom prst="rect">
            <a:avLst/>
          </a:prstGeom>
          <a:noFill/>
          <a:ln w="9525">
            <a:noFill/>
            <a:miter lim="800000"/>
            <a:headEnd/>
            <a:tailEnd/>
          </a:ln>
          <a:effectLst/>
        </p:spPr>
      </p:pic>
      <p:pic>
        <p:nvPicPr>
          <p:cNvPr id="16" name="Picture 14"/>
          <p:cNvPicPr>
            <a:picLocks noChangeAspect="1" noChangeArrowheads="1"/>
          </p:cNvPicPr>
          <p:nvPr userDrawn="1"/>
        </p:nvPicPr>
        <p:blipFill>
          <a:blip r:embed="rId2" cstate="print"/>
          <a:srcRect l="4225" b="11395"/>
          <a:stretch>
            <a:fillRect/>
          </a:stretch>
        </p:blipFill>
        <p:spPr bwMode="auto">
          <a:xfrm>
            <a:off x="3810000" y="6121167"/>
            <a:ext cx="5181600" cy="279633"/>
          </a:xfrm>
          <a:prstGeom prst="rect">
            <a:avLst/>
          </a:prstGeom>
          <a:noFill/>
          <a:ln w="9525">
            <a:noFill/>
            <a:miter lim="800000"/>
            <a:headEnd/>
            <a:tailEnd/>
          </a:ln>
          <a:effectLst/>
        </p:spPr>
      </p:pic>
      <p:grpSp>
        <p:nvGrpSpPr>
          <p:cNvPr id="20" name="Group 19"/>
          <p:cNvGrpSpPr/>
          <p:nvPr userDrawn="1"/>
        </p:nvGrpSpPr>
        <p:grpSpPr>
          <a:xfrm>
            <a:off x="4046290" y="1904301"/>
            <a:ext cx="1075888" cy="1075888"/>
            <a:chOff x="1143000" y="228600"/>
            <a:chExt cx="762000" cy="762000"/>
          </a:xfrm>
        </p:grpSpPr>
        <p:sp>
          <p:nvSpPr>
            <p:cNvPr id="21" name="Oval 20"/>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22" name="Oval 21"/>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pic>
          <p:nvPicPr>
            <p:cNvPr id="23" name="Picture 22" descr="NPAIHBtransparent.gif"/>
            <p:cNvPicPr>
              <a:picLocks noChangeAspect="1"/>
            </p:cNvPicPr>
            <p:nvPr userDrawn="1"/>
          </p:nvPicPr>
          <p:blipFill>
            <a:blip r:embed="rId3"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24" name="Picture 38"/>
          <p:cNvPicPr>
            <a:picLocks noChangeAspect="1" noChangeArrowheads="1"/>
          </p:cNvPicPr>
          <p:nvPr userDrawn="1"/>
        </p:nvPicPr>
        <p:blipFill>
          <a:blip r:embed="rId4" cstate="print">
            <a:clrChange>
              <a:clrFrom>
                <a:srgbClr val="000000"/>
              </a:clrFrom>
              <a:clrTo>
                <a:srgbClr val="000000">
                  <a:alpha val="0"/>
                </a:srgbClr>
              </a:clrTo>
            </a:clrChange>
          </a:blip>
          <a:srcRect/>
          <a:stretch>
            <a:fillRect/>
          </a:stretch>
        </p:blipFill>
        <p:spPr bwMode="auto">
          <a:xfrm>
            <a:off x="7277100" y="4705350"/>
            <a:ext cx="2400300" cy="1771650"/>
          </a:xfrm>
          <a:prstGeom prst="rect">
            <a:avLst/>
          </a:prstGeom>
          <a:noFill/>
          <a:ln w="9525">
            <a:noFill/>
            <a:miter lim="800000"/>
            <a:headEnd/>
            <a:tailEnd/>
          </a:ln>
          <a:effectLst/>
        </p:spPr>
      </p:pic>
    </p:spTree>
    <p:extLst>
      <p:ext uri="{BB962C8B-B14F-4D97-AF65-F5344CB8AC3E}">
        <p14:creationId xmlns:p14="http://schemas.microsoft.com/office/powerpoint/2010/main" val="4115907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97C6D424-DE00-4962-B9C4-D78CC5BE0C50}" type="datetimeFigureOut">
              <a:rPr lang="en-US" smtClean="0">
                <a:solidFill>
                  <a:srgbClr val="FFFFFF"/>
                </a:solidFill>
              </a:rPr>
              <a:pPr/>
              <a:t>7/10/2012</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5744759D-0EFF-4FB2-9CCE-04E00944F0FE}" type="slidenum">
              <a:rPr lang="en-US" smtClean="0">
                <a:solidFill>
                  <a:srgbClr val="FFFFFF"/>
                </a:solidFill>
              </a:rPr>
              <a:pPr/>
              <a:t>‹#›</a:t>
            </a:fld>
            <a:endParaRPr lang="en-US" dirty="0">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1652836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FFFFFF"/>
              </a:solidFill>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97C6D424-DE00-4962-B9C4-D78CC5BE0C50}" type="datetimeFigureOut">
              <a:rPr lang="en-US" smtClean="0">
                <a:solidFill>
                  <a:srgbClr val="000000"/>
                </a:solidFill>
              </a:rPr>
              <a:pPr/>
              <a:t>7/10/2012</a:t>
            </a:fld>
            <a:endParaRPr lang="en-US">
              <a:solidFill>
                <a:srgbClr val="000000"/>
              </a:solidFill>
            </a:endParaRPr>
          </a:p>
        </p:txBody>
      </p:sp>
      <p:sp>
        <p:nvSpPr>
          <p:cNvPr id="14" name="Slide Number Placeholder 13"/>
          <p:cNvSpPr>
            <a:spLocks noGrp="1"/>
          </p:cNvSpPr>
          <p:nvPr>
            <p:ph type="sldNum" sz="quarter" idx="11"/>
          </p:nvPr>
        </p:nvSpPr>
        <p:spPr/>
        <p:txBody>
          <a:bodyPr/>
          <a:lstStyle/>
          <a:p>
            <a:fld id="{5744759D-0EFF-4FB2-9CCE-04E00944F0FE}" type="slidenum">
              <a:rPr lang="en-US" smtClean="0">
                <a:solidFill>
                  <a:srgbClr val="000000"/>
                </a:solidFill>
              </a:rPr>
              <a:pPr/>
              <a:t>‹#›</a:t>
            </a:fld>
            <a:endParaRPr lang="en-US" dirty="0">
              <a:solidFill>
                <a:srgbClr val="000000"/>
              </a:solidFill>
            </a:endParaRPr>
          </a:p>
        </p:txBody>
      </p:sp>
      <p:sp>
        <p:nvSpPr>
          <p:cNvPr id="15" name="Footer Placeholder 14"/>
          <p:cNvSpPr>
            <a:spLocks noGrp="1"/>
          </p:cNvSpPr>
          <p:nvPr>
            <p:ph type="ftr" sz="quarter" idx="12"/>
          </p:nvPr>
        </p:nvSpPr>
        <p:spPr/>
        <p:txBody>
          <a:bodyPr/>
          <a:lstStyle/>
          <a:p>
            <a:endParaRPr lang="en-US" dirty="0">
              <a:solidFill>
                <a:srgbClr val="000000"/>
              </a:solidFill>
            </a:endParaRPr>
          </a:p>
        </p:txBody>
      </p:sp>
      <p:grpSp>
        <p:nvGrpSpPr>
          <p:cNvPr id="16" name="Group 15"/>
          <p:cNvGrpSpPr/>
          <p:nvPr userDrawn="1"/>
        </p:nvGrpSpPr>
        <p:grpSpPr>
          <a:xfrm>
            <a:off x="4038600" y="1879134"/>
            <a:ext cx="1058411" cy="1058411"/>
            <a:chOff x="1143000" y="228600"/>
            <a:chExt cx="762000" cy="762000"/>
          </a:xfrm>
        </p:grpSpPr>
        <p:sp>
          <p:nvSpPr>
            <p:cNvPr id="17" name="Oval 16"/>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18" name="Oval 17"/>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pic>
          <p:nvPicPr>
            <p:cNvPr id="19" name="Picture 18"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20" name="Picture 14"/>
          <p:cNvPicPr>
            <a:picLocks noChangeAspect="1" noChangeArrowheads="1"/>
          </p:cNvPicPr>
          <p:nvPr userDrawn="1"/>
        </p:nvPicPr>
        <p:blipFill>
          <a:blip r:embed="rId3" cstate="print"/>
          <a:srcRect b="14286"/>
          <a:stretch>
            <a:fillRect/>
          </a:stretch>
        </p:blipFill>
        <p:spPr bwMode="auto">
          <a:xfrm>
            <a:off x="152400" y="6124208"/>
            <a:ext cx="5410200" cy="270510"/>
          </a:xfrm>
          <a:prstGeom prst="rect">
            <a:avLst/>
          </a:prstGeom>
          <a:noFill/>
          <a:ln w="9525">
            <a:noFill/>
            <a:miter lim="800000"/>
            <a:headEnd/>
            <a:tailEnd/>
          </a:ln>
          <a:effectLst/>
        </p:spPr>
      </p:pic>
      <p:pic>
        <p:nvPicPr>
          <p:cNvPr id="21" name="Picture 14"/>
          <p:cNvPicPr>
            <a:picLocks noChangeAspect="1" noChangeArrowheads="1"/>
          </p:cNvPicPr>
          <p:nvPr userDrawn="1"/>
        </p:nvPicPr>
        <p:blipFill>
          <a:blip r:embed="rId3" cstate="print"/>
          <a:srcRect l="8451" b="8948"/>
          <a:stretch>
            <a:fillRect/>
          </a:stretch>
        </p:blipFill>
        <p:spPr bwMode="auto">
          <a:xfrm>
            <a:off x="4038600" y="6121866"/>
            <a:ext cx="4953000" cy="287358"/>
          </a:xfrm>
          <a:prstGeom prst="rect">
            <a:avLst/>
          </a:prstGeom>
          <a:noFill/>
          <a:ln w="9525">
            <a:noFill/>
            <a:miter lim="800000"/>
            <a:headEnd/>
            <a:tailEnd/>
          </a:ln>
          <a:effectLst/>
        </p:spPr>
      </p:pic>
      <p:pic>
        <p:nvPicPr>
          <p:cNvPr id="22" name="Picture 38"/>
          <p:cNvPicPr>
            <a:picLocks noChangeAspect="1" noChangeArrowheads="1"/>
          </p:cNvPicPr>
          <p:nvPr userDrawn="1"/>
        </p:nvPicPr>
        <p:blipFill>
          <a:blip r:embed="rId4" cstate="print">
            <a:clrChange>
              <a:clrFrom>
                <a:srgbClr val="000000"/>
              </a:clrFrom>
              <a:clrTo>
                <a:srgbClr val="000000">
                  <a:alpha val="0"/>
                </a:srgbClr>
              </a:clrTo>
            </a:clrChange>
          </a:blip>
          <a:srcRect/>
          <a:stretch>
            <a:fillRect/>
          </a:stretch>
        </p:blipFill>
        <p:spPr bwMode="auto">
          <a:xfrm>
            <a:off x="7277100" y="4724400"/>
            <a:ext cx="2400300" cy="1771650"/>
          </a:xfrm>
          <a:prstGeom prst="rect">
            <a:avLst/>
          </a:prstGeom>
          <a:noFill/>
          <a:ln w="9525">
            <a:noFill/>
            <a:miter lim="800000"/>
            <a:headEnd/>
            <a:tailEnd/>
          </a:ln>
          <a:effectLst/>
        </p:spPr>
      </p:pic>
    </p:spTree>
    <p:extLst>
      <p:ext uri="{BB962C8B-B14F-4D97-AF65-F5344CB8AC3E}">
        <p14:creationId xmlns:p14="http://schemas.microsoft.com/office/powerpoint/2010/main" val="1252442050"/>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97C6D424-DE00-4962-B9C4-D78CC5BE0C50}" type="datetimeFigureOut">
              <a:rPr lang="en-US" smtClean="0">
                <a:solidFill>
                  <a:srgbClr val="FFFFFF"/>
                </a:solidFill>
              </a:rPr>
              <a:pPr/>
              <a:t>7/10/2012</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5744759D-0EFF-4FB2-9CCE-04E00944F0FE}" type="slidenum">
              <a:rPr lang="en-US" smtClean="0">
                <a:solidFill>
                  <a:srgbClr val="FFFFFF"/>
                </a:solidFill>
              </a:rPr>
              <a:pPr/>
              <a:t>‹#›</a:t>
            </a:fld>
            <a:endParaRPr lang="en-US" dirty="0">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pic>
        <p:nvPicPr>
          <p:cNvPr id="8" name="Picture 38"/>
          <p:cNvPicPr>
            <a:picLocks noChangeAspect="1" noChangeArrowheads="1"/>
          </p:cNvPicPr>
          <p:nvPr userDrawn="1"/>
        </p:nvPicPr>
        <p:blipFill>
          <a:blip r:embed="rId2" cstate="print">
            <a:clrChange>
              <a:clrFrom>
                <a:srgbClr val="000000"/>
              </a:clrFrom>
              <a:clrTo>
                <a:srgbClr val="000000">
                  <a:alpha val="0"/>
                </a:srgbClr>
              </a:clrTo>
            </a:clrChange>
          </a:blip>
          <a:srcRect/>
          <a:stretch>
            <a:fillRect/>
          </a:stretch>
        </p:blipFill>
        <p:spPr bwMode="auto">
          <a:xfrm>
            <a:off x="6743700" y="0"/>
            <a:ext cx="2400300" cy="1771650"/>
          </a:xfrm>
          <a:prstGeom prst="rect">
            <a:avLst/>
          </a:prstGeom>
          <a:noFill/>
          <a:ln w="9525">
            <a:noFill/>
            <a:miter lim="800000"/>
            <a:headEnd/>
            <a:tailEnd/>
          </a:ln>
          <a:effectLst/>
        </p:spPr>
      </p:pic>
    </p:spTree>
    <p:extLst>
      <p:ext uri="{BB962C8B-B14F-4D97-AF65-F5344CB8AC3E}">
        <p14:creationId xmlns:p14="http://schemas.microsoft.com/office/powerpoint/2010/main" val="10020623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97C6D424-DE00-4962-B9C4-D78CC5BE0C50}" type="datetimeFigureOut">
              <a:rPr lang="en-US" smtClean="0">
                <a:solidFill>
                  <a:srgbClr val="FFFFFF"/>
                </a:solidFill>
              </a:rPr>
              <a:pPr/>
              <a:t>7/10/2012</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5744759D-0EFF-4FB2-9CCE-04E00944F0FE}" type="slidenum">
              <a:rPr lang="en-US" smtClean="0">
                <a:solidFill>
                  <a:srgbClr val="FFFFFF"/>
                </a:solidFill>
              </a:rPr>
              <a:pPr/>
              <a:t>‹#›</a:t>
            </a:fld>
            <a:endParaRPr lang="en-US" dirty="0">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grpSp>
        <p:nvGrpSpPr>
          <p:cNvPr id="10" name="Group 9"/>
          <p:cNvGrpSpPr/>
          <p:nvPr userDrawn="1"/>
        </p:nvGrpSpPr>
        <p:grpSpPr>
          <a:xfrm>
            <a:off x="4207778" y="6096000"/>
            <a:ext cx="762000" cy="762000"/>
            <a:chOff x="1143000" y="228600"/>
            <a:chExt cx="762000" cy="762000"/>
          </a:xfrm>
        </p:grpSpPr>
        <p:sp>
          <p:nvSpPr>
            <p:cNvPr id="14" name="Oval 13"/>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15" name="Oval 14"/>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pic>
          <p:nvPicPr>
            <p:cNvPr id="16" name="Picture 15"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17" name="Picture 38"/>
          <p:cNvPicPr>
            <a:picLocks noChangeAspect="1" noChangeArrowheads="1"/>
          </p:cNvPicPr>
          <p:nvPr userDrawn="1"/>
        </p:nvPicPr>
        <p:blipFill>
          <a:blip r:embed="rId3" cstate="print">
            <a:clrChange>
              <a:clrFrom>
                <a:srgbClr val="000000"/>
              </a:clrFrom>
              <a:clrTo>
                <a:srgbClr val="000000">
                  <a:alpha val="0"/>
                </a:srgbClr>
              </a:clrTo>
            </a:clrChange>
          </a:blip>
          <a:srcRect/>
          <a:stretch>
            <a:fillRect/>
          </a:stretch>
        </p:blipFill>
        <p:spPr bwMode="auto">
          <a:xfrm>
            <a:off x="6743700" y="0"/>
            <a:ext cx="2400300" cy="1771650"/>
          </a:xfrm>
          <a:prstGeom prst="rect">
            <a:avLst/>
          </a:prstGeom>
          <a:noFill/>
          <a:ln w="9525">
            <a:noFill/>
            <a:miter lim="800000"/>
            <a:headEnd/>
            <a:tailEnd/>
          </a:ln>
          <a:effectLst/>
        </p:spPr>
      </p:pic>
    </p:spTree>
    <p:extLst>
      <p:ext uri="{BB962C8B-B14F-4D97-AF65-F5344CB8AC3E}">
        <p14:creationId xmlns:p14="http://schemas.microsoft.com/office/powerpoint/2010/main" val="27305040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97C6D424-DE00-4962-B9C4-D78CC5BE0C50}" type="datetimeFigureOut">
              <a:rPr lang="en-US" smtClean="0">
                <a:solidFill>
                  <a:srgbClr val="FFFFFF"/>
                </a:solidFill>
              </a:rPr>
              <a:pPr/>
              <a:t>7/10/2012</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5744759D-0EFF-4FB2-9CCE-04E00944F0FE}" type="slidenum">
              <a:rPr lang="en-US" smtClean="0">
                <a:solidFill>
                  <a:srgbClr val="FFFFFF"/>
                </a:solidFill>
              </a:rPr>
              <a:pPr/>
              <a:t>‹#›</a:t>
            </a:fld>
            <a:endParaRPr lang="en-US" dirty="0">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016027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503C9A-827F-40D0-A4EF-80B459064C16}" type="datetimeFigureOut">
              <a:rPr lang="en-US" smtClean="0"/>
              <a:pPr/>
              <a:t>7/10/2012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A3D867-530B-4964-8FC5-B09D421E34C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97C6D424-DE00-4962-B9C4-D78CC5BE0C50}" type="datetimeFigureOut">
              <a:rPr lang="en-US" smtClean="0">
                <a:solidFill>
                  <a:srgbClr val="FFFFFF"/>
                </a:solidFill>
              </a:rPr>
              <a:pPr/>
              <a:t>7/10/2012</a:t>
            </a:fld>
            <a:endParaRPr lang="en-US">
              <a:solidFill>
                <a:srgbClr val="FFFFFF"/>
              </a:solidFill>
            </a:endParaRPr>
          </a:p>
        </p:txBody>
      </p:sp>
      <p:sp>
        <p:nvSpPr>
          <p:cNvPr id="8" name="Slide Number Placeholder 7"/>
          <p:cNvSpPr>
            <a:spLocks noGrp="1"/>
          </p:cNvSpPr>
          <p:nvPr>
            <p:ph type="sldNum" sz="quarter" idx="11"/>
          </p:nvPr>
        </p:nvSpPr>
        <p:spPr/>
        <p:txBody>
          <a:bodyPr/>
          <a:lstStyle/>
          <a:p>
            <a:fld id="{5744759D-0EFF-4FB2-9CCE-04E00944F0FE}" type="slidenum">
              <a:rPr lang="en-US" smtClean="0">
                <a:solidFill>
                  <a:srgbClr val="FFFFFF"/>
                </a:solidFill>
              </a:rPr>
              <a:pPr/>
              <a:t>‹#›</a:t>
            </a:fld>
            <a:endParaRPr lang="en-US" dirty="0">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grpSp>
        <p:nvGrpSpPr>
          <p:cNvPr id="5" name="Group 4"/>
          <p:cNvGrpSpPr/>
          <p:nvPr userDrawn="1"/>
        </p:nvGrpSpPr>
        <p:grpSpPr>
          <a:xfrm>
            <a:off x="4351789" y="6103690"/>
            <a:ext cx="762000" cy="762000"/>
            <a:chOff x="1143000" y="228600"/>
            <a:chExt cx="762000" cy="762000"/>
          </a:xfrm>
        </p:grpSpPr>
        <p:sp>
          <p:nvSpPr>
            <p:cNvPr id="6" name="Oval 5"/>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10" name="Oval 9"/>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pic>
          <p:nvPicPr>
            <p:cNvPr id="11" name="Picture 10"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extLst>
      <p:ext uri="{BB962C8B-B14F-4D97-AF65-F5344CB8AC3E}">
        <p14:creationId xmlns:p14="http://schemas.microsoft.com/office/powerpoint/2010/main" val="34731132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97C6D424-DE00-4962-B9C4-D78CC5BE0C50}" type="datetimeFigureOut">
              <a:rPr lang="en-US" smtClean="0">
                <a:solidFill>
                  <a:srgbClr val="FFFFFF"/>
                </a:solidFill>
              </a:rPr>
              <a:pPr/>
              <a:t>7/10/2012</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5744759D-0EFF-4FB2-9CCE-04E00944F0FE}" type="slidenum">
              <a:rPr lang="en-US" smtClean="0">
                <a:solidFill>
                  <a:srgbClr val="FFFFFF"/>
                </a:solidFill>
              </a:rPr>
              <a:pPr/>
              <a:t>‹#›</a:t>
            </a:fld>
            <a:endParaRPr lang="en-US" dirty="0">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pic>
        <p:nvPicPr>
          <p:cNvPr id="8" name="Picture 14"/>
          <p:cNvPicPr>
            <a:picLocks noChangeAspect="1" noChangeArrowheads="1"/>
          </p:cNvPicPr>
          <p:nvPr userDrawn="1"/>
        </p:nvPicPr>
        <p:blipFill>
          <a:blip r:embed="rId2" cstate="print"/>
          <a:srcRect t="82979" r="44348" b="4255"/>
          <a:stretch>
            <a:fillRect/>
          </a:stretch>
        </p:blipFill>
        <p:spPr bwMode="auto">
          <a:xfrm>
            <a:off x="152400" y="6248400"/>
            <a:ext cx="2743200" cy="152400"/>
          </a:xfrm>
          <a:prstGeom prst="rect">
            <a:avLst/>
          </a:prstGeom>
          <a:noFill/>
          <a:ln w="9525">
            <a:noFill/>
            <a:miter lim="800000"/>
            <a:headEnd/>
            <a:tailEnd/>
          </a:ln>
          <a:effectLst/>
        </p:spPr>
      </p:pic>
      <p:grpSp>
        <p:nvGrpSpPr>
          <p:cNvPr id="9" name="Group 8"/>
          <p:cNvGrpSpPr/>
          <p:nvPr userDrawn="1"/>
        </p:nvGrpSpPr>
        <p:grpSpPr>
          <a:xfrm>
            <a:off x="1143000" y="228600"/>
            <a:ext cx="762000" cy="762000"/>
            <a:chOff x="1143000" y="228600"/>
            <a:chExt cx="762000" cy="762000"/>
          </a:xfrm>
        </p:grpSpPr>
        <p:sp>
          <p:nvSpPr>
            <p:cNvPr id="10" name="Oval 9"/>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12" name="Oval 11"/>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pic>
          <p:nvPicPr>
            <p:cNvPr id="15" name="Picture 14" descr="NPAIHBtransparent.gif"/>
            <p:cNvPicPr>
              <a:picLocks noChangeAspect="1"/>
            </p:cNvPicPr>
            <p:nvPr userDrawn="1"/>
          </p:nvPicPr>
          <p:blipFill>
            <a:blip r:embed="rId3"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
        <p:nvSpPr>
          <p:cNvPr id="17" name="TextBox 16"/>
          <p:cNvSpPr txBox="1"/>
          <p:nvPr userDrawn="1"/>
        </p:nvSpPr>
        <p:spPr>
          <a:xfrm>
            <a:off x="381000" y="5046677"/>
            <a:ext cx="2362200" cy="1574790"/>
          </a:xfrm>
          <a:prstGeom prst="rect">
            <a:avLst/>
          </a:prstGeom>
          <a:noFill/>
        </p:spPr>
        <p:txBody>
          <a:bodyPr wrap="square" rtlCol="0">
            <a:spAutoFit/>
          </a:bodyPr>
          <a:lstStyle/>
          <a:p>
            <a:pPr>
              <a:spcBef>
                <a:spcPct val="20000"/>
              </a:spcBef>
              <a:spcAft>
                <a:spcPts val="1000"/>
              </a:spcAft>
              <a:buClr>
                <a:srgbClr val="6F6F74"/>
              </a:buClr>
              <a:buSzPct val="85000"/>
              <a:buFont typeface="Wingdings 2"/>
              <a:buNone/>
              <a:defRPr/>
            </a:pPr>
            <a:r>
              <a:rPr lang="en-US" sz="1400" i="1" dirty="0" smtClean="0">
                <a:solidFill>
                  <a:srgbClr val="FFFFFF">
                    <a:lumMod val="95000"/>
                    <a:lumOff val="5000"/>
                  </a:srgbClr>
                </a:solidFill>
                <a:latin typeface="Corbel" pitchFamily="34" charset="0"/>
              </a:rPr>
              <a:t>2121 SW Broadway, Suite 300 </a:t>
            </a:r>
            <a:br>
              <a:rPr lang="en-US" sz="1400" i="1" dirty="0" smtClean="0">
                <a:solidFill>
                  <a:srgbClr val="FFFFFF">
                    <a:lumMod val="95000"/>
                    <a:lumOff val="5000"/>
                  </a:srgbClr>
                </a:solidFill>
                <a:latin typeface="Corbel" pitchFamily="34" charset="0"/>
              </a:rPr>
            </a:br>
            <a:r>
              <a:rPr lang="en-US" sz="1400" i="1" dirty="0" smtClean="0">
                <a:solidFill>
                  <a:srgbClr val="FFFFFF">
                    <a:lumMod val="95000"/>
                    <a:lumOff val="5000"/>
                  </a:srgbClr>
                </a:solidFill>
                <a:latin typeface="Corbel" pitchFamily="34" charset="0"/>
              </a:rPr>
              <a:t>Portland, Oregon 97201 </a:t>
            </a:r>
            <a:br>
              <a:rPr lang="en-US" sz="1400" i="1" dirty="0" smtClean="0">
                <a:solidFill>
                  <a:srgbClr val="FFFFFF">
                    <a:lumMod val="95000"/>
                    <a:lumOff val="5000"/>
                  </a:srgbClr>
                </a:solidFill>
                <a:latin typeface="Corbel" pitchFamily="34" charset="0"/>
              </a:rPr>
            </a:br>
            <a:r>
              <a:rPr lang="en-US" sz="1400" i="1" dirty="0" smtClean="0">
                <a:solidFill>
                  <a:srgbClr val="FFFFFF">
                    <a:lumMod val="95000"/>
                    <a:lumOff val="5000"/>
                  </a:srgbClr>
                </a:solidFill>
                <a:latin typeface="Corbel" pitchFamily="34" charset="0"/>
              </a:rPr>
              <a:t>Phone: (503) 228-4185 </a:t>
            </a:r>
            <a:br>
              <a:rPr lang="en-US" sz="1400" i="1" dirty="0" smtClean="0">
                <a:solidFill>
                  <a:srgbClr val="FFFFFF">
                    <a:lumMod val="95000"/>
                    <a:lumOff val="5000"/>
                  </a:srgbClr>
                </a:solidFill>
                <a:latin typeface="Corbel" pitchFamily="34" charset="0"/>
              </a:rPr>
            </a:br>
            <a:r>
              <a:rPr lang="en-US" sz="1400" i="1" dirty="0" smtClean="0">
                <a:solidFill>
                  <a:srgbClr val="FFFFFF">
                    <a:lumMod val="95000"/>
                    <a:lumOff val="5000"/>
                  </a:srgbClr>
                </a:solidFill>
                <a:latin typeface="Corbel" pitchFamily="34" charset="0"/>
              </a:rPr>
              <a:t>Fax: (503) 228-8182 </a:t>
            </a:r>
            <a:br>
              <a:rPr lang="en-US" sz="1400" i="1" dirty="0" smtClean="0">
                <a:solidFill>
                  <a:srgbClr val="FFFFFF">
                    <a:lumMod val="95000"/>
                    <a:lumOff val="5000"/>
                  </a:srgbClr>
                </a:solidFill>
                <a:latin typeface="Corbel" pitchFamily="34" charset="0"/>
              </a:rPr>
            </a:br>
            <a:endParaRPr lang="en-US" sz="1400" i="1" u="sng" dirty="0" smtClean="0">
              <a:solidFill>
                <a:srgbClr val="BEAE98">
                  <a:lumMod val="50000"/>
                </a:srgbClr>
              </a:solidFill>
              <a:latin typeface="Corbel" pitchFamily="34" charset="0"/>
            </a:endParaRPr>
          </a:p>
          <a:p>
            <a:endParaRPr lang="en-US" dirty="0">
              <a:solidFill>
                <a:srgbClr val="FFFFFF"/>
              </a:solidFill>
            </a:endParaRPr>
          </a:p>
        </p:txBody>
      </p:sp>
    </p:spTree>
    <p:extLst>
      <p:ext uri="{BB962C8B-B14F-4D97-AF65-F5344CB8AC3E}">
        <p14:creationId xmlns:p14="http://schemas.microsoft.com/office/powerpoint/2010/main" val="18251115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2514600" y="975360"/>
            <a:ext cx="41148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2981325" y="273180"/>
            <a:ext cx="3181350" cy="292100"/>
          </a:xfrm>
        </p:spPr>
        <p:txBody>
          <a:bodyPr/>
          <a:lstStyle/>
          <a:p>
            <a:fld id="{97C6D424-DE00-4962-B9C4-D78CC5BE0C50}" type="datetimeFigureOut">
              <a:rPr lang="en-US" smtClean="0">
                <a:solidFill>
                  <a:srgbClr val="FFFFFF"/>
                </a:solidFill>
              </a:rPr>
              <a:pPr/>
              <a:t>7/10/2012</a:t>
            </a:fld>
            <a:endParaRPr lang="en-US">
              <a:solidFill>
                <a:srgbClr val="FFFFFF"/>
              </a:solidFill>
            </a:endParaRPr>
          </a:p>
        </p:txBody>
      </p:sp>
      <p:sp>
        <p:nvSpPr>
          <p:cNvPr id="14" name="Slide Number Placeholder 13"/>
          <p:cNvSpPr>
            <a:spLocks noGrp="1"/>
          </p:cNvSpPr>
          <p:nvPr>
            <p:ph type="sldNum" sz="quarter" idx="15"/>
          </p:nvPr>
        </p:nvSpPr>
        <p:spPr>
          <a:xfrm>
            <a:off x="4038600" y="6172200"/>
            <a:ext cx="1066800" cy="304800"/>
          </a:xfrm>
        </p:spPr>
        <p:txBody>
          <a:bodyPr/>
          <a:lstStyle/>
          <a:p>
            <a:fld id="{5744759D-0EFF-4FB2-9CCE-04E00944F0FE}" type="slidenum">
              <a:rPr lang="en-US" smtClean="0">
                <a:solidFill>
                  <a:srgbClr val="FFFFFF"/>
                </a:solidFill>
              </a:rPr>
              <a:pPr/>
              <a:t>‹#›</a:t>
            </a:fld>
            <a:endParaRPr lang="en-US" dirty="0">
              <a:solidFill>
                <a:srgbClr val="FFFFFF"/>
              </a:solidFill>
            </a:endParaRPr>
          </a:p>
        </p:txBody>
      </p:sp>
      <p:sp>
        <p:nvSpPr>
          <p:cNvPr id="15" name="Footer Placeholder 14"/>
          <p:cNvSpPr>
            <a:spLocks noGrp="1"/>
          </p:cNvSpPr>
          <p:nvPr>
            <p:ph type="ftr" sz="quarter" idx="16"/>
          </p:nvPr>
        </p:nvSpPr>
        <p:spPr>
          <a:xfrm>
            <a:off x="1447800" y="6486525"/>
            <a:ext cx="6248400" cy="292100"/>
          </a:xfrm>
        </p:spPr>
        <p:txBody>
          <a:bodyPr/>
          <a:lstStyle/>
          <a:p>
            <a:endParaRPr lang="en-US">
              <a:solidFill>
                <a:srgbClr val="FFFFFF"/>
              </a:solidFill>
            </a:endParaRPr>
          </a:p>
        </p:txBody>
      </p:sp>
      <p:grpSp>
        <p:nvGrpSpPr>
          <p:cNvPr id="8" name="Group 7"/>
          <p:cNvGrpSpPr/>
          <p:nvPr userDrawn="1"/>
        </p:nvGrpSpPr>
        <p:grpSpPr>
          <a:xfrm>
            <a:off x="1219200" y="152400"/>
            <a:ext cx="762000" cy="762000"/>
            <a:chOff x="1143000" y="228600"/>
            <a:chExt cx="762000" cy="762000"/>
          </a:xfrm>
        </p:grpSpPr>
        <p:sp>
          <p:nvSpPr>
            <p:cNvPr id="9" name="Oval 8"/>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10" name="Oval 9"/>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pic>
          <p:nvPicPr>
            <p:cNvPr id="11" name="Picture 10"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extLst>
      <p:ext uri="{BB962C8B-B14F-4D97-AF65-F5344CB8AC3E}">
        <p14:creationId xmlns:p14="http://schemas.microsoft.com/office/powerpoint/2010/main" val="3695328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C6D424-DE00-4962-B9C4-D78CC5BE0C50}" type="datetimeFigureOut">
              <a:rPr lang="en-US" smtClean="0">
                <a:solidFill>
                  <a:srgbClr val="FFFFFF"/>
                </a:solidFill>
              </a:rPr>
              <a:pPr/>
              <a:t>7/10/2012</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6F8D5486-514F-4B7E-8D5D-A7AFE8F4C0BD}" type="slidenum">
              <a:rPr lang="en-US" smtClean="0">
                <a:solidFill>
                  <a:srgbClr val="FFFFFF"/>
                </a:solidFill>
              </a:rPr>
              <a:pPr/>
              <a:t>‹#›</a:t>
            </a:fld>
            <a:endParaRPr lang="en-US">
              <a:solidFill>
                <a:srgbClr val="FFFFFF"/>
              </a:solidFill>
            </a:endParaRPr>
          </a:p>
        </p:txBody>
      </p:sp>
      <p:sp>
        <p:nvSpPr>
          <p:cNvPr id="7" name="Rectangle 6"/>
          <p:cNvSpPr/>
          <p:nvPr userDrawn="1"/>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957053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C6D424-DE00-4962-B9C4-D78CC5BE0C50}" type="datetimeFigureOut">
              <a:rPr lang="en-US" smtClean="0">
                <a:solidFill>
                  <a:srgbClr val="FFFFFF"/>
                </a:solidFill>
              </a:rPr>
              <a:pPr/>
              <a:t>7/10/2012</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6F8D5486-514F-4B7E-8D5D-A7AFE8F4C0BD}"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7239000" y="914401"/>
            <a:ext cx="926980"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855865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503C9A-827F-40D0-A4EF-80B459064C16}" type="datetimeFigureOut">
              <a:rPr lang="en-US" smtClean="0"/>
              <a:pPr/>
              <a:t>7/10/2012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A3D867-530B-4964-8FC5-B09D421E34C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503C9A-827F-40D0-A4EF-80B459064C16}" type="datetimeFigureOut">
              <a:rPr lang="en-US" smtClean="0"/>
              <a:pPr/>
              <a:t>7/10/2012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A3D867-530B-4964-8FC5-B09D421E34C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503C9A-827F-40D0-A4EF-80B459064C16}" type="datetimeFigureOut">
              <a:rPr lang="en-US" smtClean="0"/>
              <a:pPr/>
              <a:t>7/10/2012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A3D867-530B-4964-8FC5-B09D421E34C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503C9A-827F-40D0-A4EF-80B459064C16}" type="datetimeFigureOut">
              <a:rPr lang="en-US" smtClean="0"/>
              <a:pPr/>
              <a:t>7/10/2012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A3D867-530B-4964-8FC5-B09D421E34C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503C9A-827F-40D0-A4EF-80B459064C16}" type="datetimeFigureOut">
              <a:rPr lang="en-US" smtClean="0"/>
              <a:pPr/>
              <a:t>7/10/2012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A3D867-530B-4964-8FC5-B09D421E34C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503C9A-827F-40D0-A4EF-80B459064C16}" type="datetimeFigureOut">
              <a:rPr lang="en-US" smtClean="0"/>
              <a:pPr/>
              <a:t>7/10/2012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A3D867-530B-4964-8FC5-B09D421E34C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gi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503C9A-827F-40D0-A4EF-80B459064C16}" type="datetimeFigureOut">
              <a:rPr lang="en-US" smtClean="0"/>
              <a:pPr/>
              <a:t>7/10/2012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A3D867-530B-4964-8FC5-B09D421E34C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97C6D424-DE00-4962-B9C4-D78CC5BE0C50}" type="datetimeFigureOut">
              <a:rPr lang="en-US" smtClean="0"/>
              <a:pPr/>
              <a:t>7/10/2012</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2" name="Title Placeholder 21"/>
          <p:cNvSpPr>
            <a:spLocks noGrp="1"/>
          </p:cNvSpPr>
          <p:nvPr>
            <p:ph type="title"/>
          </p:nvPr>
        </p:nvSpPr>
        <p:spPr>
          <a:xfrm>
            <a:off x="152400" y="228600"/>
            <a:ext cx="8839200" cy="1066800"/>
          </a:xfrm>
          <a:prstGeom prst="rect">
            <a:avLst/>
          </a:prstGeom>
        </p:spPr>
        <p:txBody>
          <a:bodyPr vert="horz" anchor="ctr">
            <a:no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grpSp>
        <p:nvGrpSpPr>
          <p:cNvPr id="21" name="Group 20"/>
          <p:cNvGrpSpPr/>
          <p:nvPr/>
        </p:nvGrpSpPr>
        <p:grpSpPr>
          <a:xfrm>
            <a:off x="4191000" y="6096000"/>
            <a:ext cx="762000" cy="762000"/>
            <a:chOff x="1143000" y="228600"/>
            <a:chExt cx="762000" cy="762000"/>
          </a:xfrm>
        </p:grpSpPr>
        <p:sp>
          <p:nvSpPr>
            <p:cNvPr id="24" name="Oval 23"/>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5" name="Oval 24"/>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26" name="Picture 25" descr="NPAIHBtransparent.gif"/>
            <p:cNvPicPr>
              <a:picLocks noChangeAspect="1"/>
            </p:cNvPicPr>
            <p:nvPr userDrawn="1"/>
          </p:nvPicPr>
          <p:blipFill>
            <a:blip r:embed="rId14"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extLst>
      <p:ext uri="{BB962C8B-B14F-4D97-AF65-F5344CB8AC3E}">
        <p14:creationId xmlns:p14="http://schemas.microsoft.com/office/powerpoint/2010/main" val="245678579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rtl="0" eaLnBrk="1" latinLnBrk="0" hangingPunct="1">
        <a:spcBef>
          <a:spcPct val="0"/>
        </a:spcBef>
        <a:buNone/>
        <a:defRPr kumimoji="0" sz="44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97C6D424-DE00-4962-B9C4-D78CC5BE0C50}" type="datetimeFigureOut">
              <a:rPr lang="en-US" smtClean="0">
                <a:solidFill>
                  <a:srgbClr val="FFFFFF"/>
                </a:solidFill>
              </a:rPr>
              <a:pPr/>
              <a:t>7/10/2012</a:t>
            </a:fld>
            <a:endParaRPr lang="en-US">
              <a:solidFill>
                <a:srgbClr val="FFFFFF"/>
              </a:solidFill>
            </a:endParaRPr>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5744759D-0EFF-4FB2-9CCE-04E00944F0FE}" type="slidenum">
              <a:rPr lang="en-US" smtClean="0">
                <a:solidFill>
                  <a:srgbClr val="FFFFFF"/>
                </a:solidFill>
              </a:rPr>
              <a:pPr/>
              <a:t>‹#›</a:t>
            </a:fld>
            <a:endParaRPr lang="en-US" dirty="0">
              <a:solidFill>
                <a:srgbClr val="FFFFFF"/>
              </a:solidFill>
            </a:endParaRPr>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2431944489"/>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ihs.gov/hivaid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hyperlink" Target="http://www.cdc.gov/STD/treatmen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www.noplacelikehome.org/nativeamerican.php"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depts.washington.edu/nnptc/" TargetMode="External"/><Relationship Id="rId13" Type="http://schemas.openxmlformats.org/officeDocument/2006/relationships/hyperlink" Target="https://www.iknowmine.org/" TargetMode="External"/><Relationship Id="rId3" Type="http://schemas.openxmlformats.org/officeDocument/2006/relationships/image" Target="../media/image17.jpeg"/><Relationship Id="rId7" Type="http://schemas.openxmlformats.org/officeDocument/2006/relationships/hyperlink" Target="http://www.aids-ed.org/" TargetMode="External"/><Relationship Id="rId12" Type="http://schemas.openxmlformats.org/officeDocument/2006/relationships/hyperlink" Target="http://www.npaihb.org/epicenter/project/project_red_talon/"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hyperlink" Target="http://www.ihs.gov/epi/index.cfm?module=epi_std_main" TargetMode="External"/><Relationship Id="rId11" Type="http://schemas.openxmlformats.org/officeDocument/2006/relationships/hyperlink" Target="http://www.happ.colostate.edu/" TargetMode="External"/><Relationship Id="rId5" Type="http://schemas.openxmlformats.org/officeDocument/2006/relationships/hyperlink" Target="http://www.ihs.gov/hivaids/" TargetMode="External"/><Relationship Id="rId10" Type="http://schemas.openxmlformats.org/officeDocument/2006/relationships/hyperlink" Target="http://www.nnaapc.org/" TargetMode="External"/><Relationship Id="rId4" Type="http://schemas.openxmlformats.org/officeDocument/2006/relationships/image" Target="../media/image22.gif"/><Relationship Id="rId9" Type="http://schemas.openxmlformats.org/officeDocument/2006/relationships/hyperlink" Target="http://www.ihs.gov/hivaids/index.cfm?module=links_cba" TargetMode="External"/><Relationship Id="rId14" Type="http://schemas.openxmlformats.org/officeDocument/2006/relationships/hyperlink" Target="http://www.prevent.org/NCC"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9.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5.xml"/><Relationship Id="rId1" Type="http://schemas.openxmlformats.org/officeDocument/2006/relationships/tags" Target="../tags/tag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81200"/>
            <a:ext cx="7772400" cy="1470025"/>
          </a:xfrm>
        </p:spPr>
        <p:txBody>
          <a:bodyPr/>
          <a:lstStyle/>
          <a:p>
            <a:r>
              <a:rPr lang="en-US" dirty="0" smtClean="0"/>
              <a:t>Tribal HIV/STD Advocacy Kit </a:t>
            </a:r>
            <a:br>
              <a:rPr lang="en-US" dirty="0" smtClean="0"/>
            </a:br>
            <a:r>
              <a:rPr lang="en-US" dirty="0" smtClean="0"/>
              <a:t>&amp; Policy Guide</a:t>
            </a:r>
            <a:endParaRPr lang="en-US" dirty="0"/>
          </a:p>
        </p:txBody>
      </p:sp>
      <p:sp>
        <p:nvSpPr>
          <p:cNvPr id="3" name="Subtitle 2"/>
          <p:cNvSpPr>
            <a:spLocks noGrp="1"/>
          </p:cNvSpPr>
          <p:nvPr>
            <p:ph type="subTitle" idx="1"/>
          </p:nvPr>
        </p:nvSpPr>
        <p:spPr>
          <a:xfrm>
            <a:off x="1371600" y="3736975"/>
            <a:ext cx="6400800" cy="1752600"/>
          </a:xfrm>
        </p:spPr>
        <p:txBody>
          <a:bodyPr>
            <a:normAutofit/>
          </a:bodyPr>
          <a:lstStyle/>
          <a:p>
            <a:r>
              <a:rPr lang="en-US" sz="2000" dirty="0" smtClean="0"/>
              <a:t>Created by the Indian Health Service, with assistance from the Office of Minority Health Resource Center and the Northwest Portland Area Indian Health Board</a:t>
            </a:r>
          </a:p>
          <a:p>
            <a:endParaRPr lang="en-US" sz="2000" dirty="0"/>
          </a:p>
          <a:p>
            <a:r>
              <a:rPr lang="en-US" sz="2000" dirty="0">
                <a:hlinkClick r:id="rId4"/>
              </a:rPr>
              <a:t>http://www.ihs.gov/hivaids</a:t>
            </a:r>
            <a:r>
              <a:rPr lang="en-US" sz="2000" dirty="0" smtClean="0">
                <a:hlinkClick r:id="rId4"/>
              </a:rPr>
              <a:t>/</a:t>
            </a:r>
            <a:endParaRPr lang="en-US" sz="2000" dirty="0" smtClean="0"/>
          </a:p>
          <a:p>
            <a:endParaRPr 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chemeClr val="bg1"/>
                </a:solidFill>
              </a:rPr>
              <a:t>Policy Change</a:t>
            </a:r>
            <a:endParaRPr lang="en-US" dirty="0">
              <a:solidFill>
                <a:schemeClr val="bg1"/>
              </a:solidFill>
            </a:endParaRPr>
          </a:p>
        </p:txBody>
      </p:sp>
      <p:sp>
        <p:nvSpPr>
          <p:cNvPr id="8" name="Content Placeholder 7"/>
          <p:cNvSpPr>
            <a:spLocks noGrp="1"/>
          </p:cNvSpPr>
          <p:nvPr>
            <p:ph sz="half" idx="2"/>
          </p:nvPr>
        </p:nvSpPr>
        <p:spPr>
          <a:xfrm>
            <a:off x="4648200" y="1265237"/>
            <a:ext cx="4495800" cy="4525963"/>
          </a:xfrm>
        </p:spPr>
        <p:txBody>
          <a:bodyPr>
            <a:noAutofit/>
          </a:bodyPr>
          <a:lstStyle/>
          <a:p>
            <a:pPr>
              <a:spcAft>
                <a:spcPts val="1200"/>
              </a:spcAft>
              <a:buNone/>
            </a:pPr>
            <a:r>
              <a:rPr lang="en-US" sz="2600" b="1" dirty="0" smtClean="0">
                <a:solidFill>
                  <a:schemeClr val="accent2">
                    <a:lumMod val="75000"/>
                  </a:schemeClr>
                </a:solidFill>
              </a:rPr>
              <a:t>STEP 6:</a:t>
            </a:r>
            <a:r>
              <a:rPr lang="en-US" sz="2600" dirty="0" smtClean="0">
                <a:solidFill>
                  <a:schemeClr val="accent2">
                    <a:lumMod val="75000"/>
                  </a:schemeClr>
                </a:solidFill>
              </a:rPr>
              <a:t> Demonstrate Need and Build Community Support</a:t>
            </a:r>
          </a:p>
          <a:p>
            <a:pPr>
              <a:spcAft>
                <a:spcPts val="1200"/>
              </a:spcAft>
              <a:buNone/>
            </a:pPr>
            <a:r>
              <a:rPr lang="en-US" sz="2600" b="1" dirty="0" smtClean="0">
                <a:solidFill>
                  <a:schemeClr val="accent2">
                    <a:lumMod val="75000"/>
                  </a:schemeClr>
                </a:solidFill>
              </a:rPr>
              <a:t>STEP 7: </a:t>
            </a:r>
            <a:r>
              <a:rPr lang="en-US" sz="2600" dirty="0" smtClean="0">
                <a:solidFill>
                  <a:schemeClr val="accent2">
                    <a:lumMod val="75000"/>
                  </a:schemeClr>
                </a:solidFill>
              </a:rPr>
              <a:t>Draft a Policy</a:t>
            </a:r>
          </a:p>
          <a:p>
            <a:pPr>
              <a:spcAft>
                <a:spcPts val="1200"/>
              </a:spcAft>
              <a:buNone/>
            </a:pPr>
            <a:r>
              <a:rPr lang="en-US" sz="2600" b="1" dirty="0" smtClean="0">
                <a:solidFill>
                  <a:schemeClr val="accent2">
                    <a:lumMod val="75000"/>
                  </a:schemeClr>
                </a:solidFill>
              </a:rPr>
              <a:t>STEP 8:</a:t>
            </a:r>
            <a:r>
              <a:rPr lang="en-US" sz="2600" dirty="0" smtClean="0">
                <a:solidFill>
                  <a:schemeClr val="accent2">
                    <a:lumMod val="75000"/>
                  </a:schemeClr>
                </a:solidFill>
              </a:rPr>
              <a:t> Obtain Feedback</a:t>
            </a:r>
          </a:p>
          <a:p>
            <a:pPr>
              <a:spcAft>
                <a:spcPts val="1200"/>
              </a:spcAft>
              <a:buNone/>
            </a:pPr>
            <a:r>
              <a:rPr lang="en-US" sz="2600" b="1" dirty="0" smtClean="0">
                <a:solidFill>
                  <a:schemeClr val="accent2">
                    <a:lumMod val="75000"/>
                  </a:schemeClr>
                </a:solidFill>
              </a:rPr>
              <a:t>STEP 9: </a:t>
            </a:r>
            <a:r>
              <a:rPr lang="en-US" sz="2600" dirty="0" smtClean="0">
                <a:solidFill>
                  <a:schemeClr val="accent2">
                    <a:lumMod val="75000"/>
                  </a:schemeClr>
                </a:solidFill>
              </a:rPr>
              <a:t>Revise as Necessary</a:t>
            </a:r>
          </a:p>
          <a:p>
            <a:pPr>
              <a:spcAft>
                <a:spcPts val="1200"/>
              </a:spcAft>
              <a:buNone/>
            </a:pPr>
            <a:r>
              <a:rPr lang="en-US" sz="2600" b="1" dirty="0" smtClean="0">
                <a:solidFill>
                  <a:schemeClr val="accent2">
                    <a:lumMod val="75000"/>
                  </a:schemeClr>
                </a:solidFill>
              </a:rPr>
              <a:t>STEP 10: </a:t>
            </a:r>
            <a:r>
              <a:rPr lang="en-US" sz="2600" dirty="0" smtClean="0">
                <a:solidFill>
                  <a:schemeClr val="accent2">
                    <a:lumMod val="75000"/>
                  </a:schemeClr>
                </a:solidFill>
              </a:rPr>
              <a:t>Pass the Policy</a:t>
            </a:r>
          </a:p>
          <a:p>
            <a:pPr>
              <a:spcAft>
                <a:spcPts val="1200"/>
              </a:spcAft>
              <a:buNone/>
            </a:pPr>
            <a:r>
              <a:rPr lang="en-US" sz="2600" b="1" dirty="0" smtClean="0">
                <a:solidFill>
                  <a:schemeClr val="accent2">
                    <a:lumMod val="75000"/>
                  </a:schemeClr>
                </a:solidFill>
              </a:rPr>
              <a:t>STEP 11: </a:t>
            </a:r>
            <a:r>
              <a:rPr lang="en-US" sz="2600" dirty="0" smtClean="0">
                <a:solidFill>
                  <a:schemeClr val="accent2">
                    <a:lumMod val="75000"/>
                  </a:schemeClr>
                </a:solidFill>
              </a:rPr>
              <a:t>Implement the Policy</a:t>
            </a:r>
          </a:p>
          <a:p>
            <a:pPr>
              <a:spcAft>
                <a:spcPts val="1200"/>
              </a:spcAft>
              <a:buNone/>
            </a:pPr>
            <a:r>
              <a:rPr lang="en-US" sz="2600" b="1" dirty="0" smtClean="0">
                <a:solidFill>
                  <a:schemeClr val="accent2">
                    <a:lumMod val="75000"/>
                  </a:schemeClr>
                </a:solidFill>
              </a:rPr>
              <a:t>STEP 12: </a:t>
            </a:r>
            <a:r>
              <a:rPr lang="en-US" sz="2600" dirty="0" smtClean="0">
                <a:solidFill>
                  <a:schemeClr val="accent2">
                    <a:lumMod val="75000"/>
                  </a:schemeClr>
                </a:solidFill>
              </a:rPr>
              <a:t>Evaluate the Policy</a:t>
            </a:r>
          </a:p>
        </p:txBody>
      </p:sp>
      <p:pic>
        <p:nvPicPr>
          <p:cNvPr id="5"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401698" y="5716922"/>
            <a:ext cx="689882" cy="706709"/>
          </a:xfrm>
          <a:prstGeom prst="rect">
            <a:avLst/>
          </a:prstGeom>
          <a:noFill/>
          <a:ln w="9525">
            <a:noFill/>
            <a:miter lim="800000"/>
            <a:headEnd/>
            <a:tailEnd/>
          </a:ln>
        </p:spPr>
      </p:pic>
      <p:sp>
        <p:nvSpPr>
          <p:cNvPr id="6" name="TextBox 5"/>
          <p:cNvSpPr txBox="1"/>
          <p:nvPr/>
        </p:nvSpPr>
        <p:spPr>
          <a:xfrm>
            <a:off x="8594673" y="5916822"/>
            <a:ext cx="385082" cy="307777"/>
          </a:xfrm>
          <a:prstGeom prst="rect">
            <a:avLst/>
          </a:prstGeom>
          <a:solidFill>
            <a:schemeClr val="bg1"/>
          </a:solidFill>
        </p:spPr>
        <p:txBody>
          <a:bodyPr wrap="square" rtlCol="0">
            <a:spAutoFit/>
          </a:bodyPr>
          <a:lstStyle/>
          <a:p>
            <a:r>
              <a:rPr lang="en-US" sz="1400" dirty="0" smtClean="0"/>
              <a:t>10</a:t>
            </a:r>
            <a:endParaRPr lang="en-US" sz="1400" dirty="0"/>
          </a:p>
        </p:txBody>
      </p:sp>
      <p:sp>
        <p:nvSpPr>
          <p:cNvPr id="10" name="Content Placeholder 9"/>
          <p:cNvSpPr>
            <a:spLocks noGrp="1"/>
          </p:cNvSpPr>
          <p:nvPr>
            <p:ph sz="half" idx="1"/>
          </p:nvPr>
        </p:nvSpPr>
        <p:spPr>
          <a:xfrm>
            <a:off x="152400" y="1295400"/>
            <a:ext cx="4343400" cy="5181600"/>
          </a:xfrm>
        </p:spPr>
        <p:txBody>
          <a:bodyPr>
            <a:normAutofit/>
          </a:bodyPr>
          <a:lstStyle/>
          <a:p>
            <a:pPr>
              <a:spcAft>
                <a:spcPts val="1200"/>
              </a:spcAft>
              <a:buNone/>
            </a:pPr>
            <a:r>
              <a:rPr lang="en-US" sz="2600" b="1" dirty="0" smtClean="0">
                <a:solidFill>
                  <a:schemeClr val="accent2">
                    <a:lumMod val="75000"/>
                  </a:schemeClr>
                </a:solidFill>
              </a:rPr>
              <a:t>STEP 1:</a:t>
            </a:r>
            <a:r>
              <a:rPr lang="en-US" sz="2600" dirty="0" smtClean="0">
                <a:solidFill>
                  <a:schemeClr val="accent2">
                    <a:lumMod val="75000"/>
                  </a:schemeClr>
                </a:solidFill>
              </a:rPr>
              <a:t> Create a Committee and Involve Stakeholders</a:t>
            </a:r>
          </a:p>
          <a:p>
            <a:pPr>
              <a:spcAft>
                <a:spcPts val="1200"/>
              </a:spcAft>
              <a:buNone/>
            </a:pPr>
            <a:r>
              <a:rPr lang="en-US" sz="2600" b="1" dirty="0" smtClean="0">
                <a:solidFill>
                  <a:schemeClr val="accent2">
                    <a:lumMod val="75000"/>
                  </a:schemeClr>
                </a:solidFill>
              </a:rPr>
              <a:t>STEP 2: </a:t>
            </a:r>
            <a:r>
              <a:rPr lang="en-US" sz="2600" dirty="0" smtClean="0">
                <a:solidFill>
                  <a:schemeClr val="accent2">
                    <a:lumMod val="75000"/>
                  </a:schemeClr>
                </a:solidFill>
              </a:rPr>
              <a:t>Develop an Action Plan</a:t>
            </a:r>
          </a:p>
          <a:p>
            <a:pPr>
              <a:spcAft>
                <a:spcPts val="1200"/>
              </a:spcAft>
              <a:buNone/>
            </a:pPr>
            <a:r>
              <a:rPr lang="en-US" sz="2600" b="1" dirty="0" smtClean="0">
                <a:solidFill>
                  <a:schemeClr val="accent2">
                    <a:lumMod val="75000"/>
                  </a:schemeClr>
                </a:solidFill>
              </a:rPr>
              <a:t>STEP 3: </a:t>
            </a:r>
            <a:r>
              <a:rPr lang="en-US" sz="2600" dirty="0" smtClean="0">
                <a:solidFill>
                  <a:schemeClr val="accent2">
                    <a:lumMod val="75000"/>
                  </a:schemeClr>
                </a:solidFill>
              </a:rPr>
              <a:t>Gather Background Information</a:t>
            </a:r>
          </a:p>
          <a:p>
            <a:pPr>
              <a:spcAft>
                <a:spcPts val="1200"/>
              </a:spcAft>
              <a:buNone/>
            </a:pPr>
            <a:r>
              <a:rPr lang="en-US" sz="2600" b="1" dirty="0" smtClean="0">
                <a:solidFill>
                  <a:schemeClr val="accent2">
                    <a:lumMod val="75000"/>
                  </a:schemeClr>
                </a:solidFill>
              </a:rPr>
              <a:t>STEP 4: </a:t>
            </a:r>
            <a:r>
              <a:rPr lang="en-US" sz="2600" dirty="0" smtClean="0">
                <a:solidFill>
                  <a:schemeClr val="accent2">
                    <a:lumMod val="75000"/>
                  </a:schemeClr>
                </a:solidFill>
              </a:rPr>
              <a:t>Analyze Available Data</a:t>
            </a:r>
          </a:p>
          <a:p>
            <a:pPr>
              <a:spcAft>
                <a:spcPts val="1200"/>
              </a:spcAft>
              <a:buNone/>
            </a:pPr>
            <a:r>
              <a:rPr lang="en-US" sz="2600" b="1" dirty="0" smtClean="0">
                <a:solidFill>
                  <a:schemeClr val="accent2">
                    <a:lumMod val="75000"/>
                  </a:schemeClr>
                </a:solidFill>
              </a:rPr>
              <a:t>STEP 5:</a:t>
            </a:r>
            <a:r>
              <a:rPr lang="en-US" sz="2600" dirty="0" smtClean="0">
                <a:solidFill>
                  <a:schemeClr val="accent2">
                    <a:lumMod val="75000"/>
                  </a:schemeClr>
                </a:solidFill>
              </a:rPr>
              <a:t> Review Sample Policies and Resolutions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chemeClr val="bg1"/>
                </a:solidFill>
              </a:rPr>
              <a:t>Policy Change</a:t>
            </a:r>
            <a:endParaRPr lang="en-US" dirty="0">
              <a:solidFill>
                <a:schemeClr val="bg1"/>
              </a:solidFill>
            </a:endParaRPr>
          </a:p>
        </p:txBody>
      </p:sp>
      <p:sp>
        <p:nvSpPr>
          <p:cNvPr id="3" name="Content Placeholder 2"/>
          <p:cNvSpPr>
            <a:spLocks noGrp="1"/>
          </p:cNvSpPr>
          <p:nvPr>
            <p:ph idx="1"/>
          </p:nvPr>
        </p:nvSpPr>
        <p:spPr>
          <a:xfrm>
            <a:off x="457200" y="1219200"/>
            <a:ext cx="3886200" cy="4953000"/>
          </a:xfrm>
        </p:spPr>
        <p:txBody>
          <a:bodyPr>
            <a:normAutofit fontScale="77500" lnSpcReduction="20000"/>
          </a:bodyPr>
          <a:lstStyle/>
          <a:p>
            <a:pPr>
              <a:spcBef>
                <a:spcPts val="1200"/>
              </a:spcBef>
            </a:pPr>
            <a:r>
              <a:rPr lang="en-US" dirty="0" smtClean="0"/>
              <a:t>Enhancing Tribal Sexual Health &amp; HIV/STD Prevention</a:t>
            </a:r>
          </a:p>
          <a:p>
            <a:pPr>
              <a:spcBef>
                <a:spcPts val="1200"/>
              </a:spcBef>
            </a:pPr>
            <a:r>
              <a:rPr lang="en-US" dirty="0" smtClean="0"/>
              <a:t>Implementing State HIV/STD Reporting Guidelines</a:t>
            </a:r>
          </a:p>
          <a:p>
            <a:pPr>
              <a:spcBef>
                <a:spcPts val="1200"/>
              </a:spcBef>
            </a:pPr>
            <a:r>
              <a:rPr lang="en-US" dirty="0" smtClean="0"/>
              <a:t>Implementing Universal HIV Testing</a:t>
            </a:r>
          </a:p>
          <a:p>
            <a:pPr>
              <a:spcBef>
                <a:spcPts val="1200"/>
              </a:spcBef>
            </a:pPr>
            <a:r>
              <a:rPr lang="en-US" dirty="0" smtClean="0"/>
              <a:t>Implementing Recommended STD Screening Guidelines</a:t>
            </a:r>
          </a:p>
          <a:p>
            <a:pPr>
              <a:spcBef>
                <a:spcPts val="1200"/>
              </a:spcBef>
            </a:pPr>
            <a:r>
              <a:rPr lang="en-US" dirty="0" smtClean="0"/>
              <a:t>Implementing Expedited Partner Therapy</a:t>
            </a:r>
          </a:p>
        </p:txBody>
      </p:sp>
      <p:pic>
        <p:nvPicPr>
          <p:cNvPr id="3074" name="Picture 2"/>
          <p:cNvPicPr>
            <a:picLocks noChangeAspect="1" noChangeArrowheads="1"/>
          </p:cNvPicPr>
          <p:nvPr/>
        </p:nvPicPr>
        <p:blipFill>
          <a:blip r:embed="rId4" cstate="print"/>
          <a:srcRect/>
          <a:stretch>
            <a:fillRect/>
          </a:stretch>
        </p:blipFill>
        <p:spPr bwMode="auto">
          <a:xfrm>
            <a:off x="4495800" y="990600"/>
            <a:ext cx="4476750" cy="5191125"/>
          </a:xfrm>
          <a:prstGeom prst="rect">
            <a:avLst/>
          </a:prstGeom>
          <a:noFill/>
          <a:ln w="9525">
            <a:solidFill>
              <a:schemeClr val="bg1">
                <a:lumMod val="50000"/>
              </a:schemeClr>
            </a:solid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chemeClr val="bg1"/>
                </a:solidFill>
              </a:rPr>
              <a:t>Policy Change</a:t>
            </a:r>
            <a:endParaRPr lang="en-US" dirty="0">
              <a:solidFill>
                <a:schemeClr val="bg1"/>
              </a:solidFill>
            </a:endParaRPr>
          </a:p>
        </p:txBody>
      </p:sp>
      <p:sp>
        <p:nvSpPr>
          <p:cNvPr id="3" name="Content Placeholder 2"/>
          <p:cNvSpPr>
            <a:spLocks noGrp="1"/>
          </p:cNvSpPr>
          <p:nvPr>
            <p:ph idx="1"/>
          </p:nvPr>
        </p:nvSpPr>
        <p:spPr>
          <a:xfrm>
            <a:off x="228600" y="1219200"/>
            <a:ext cx="4114800" cy="4906963"/>
          </a:xfrm>
        </p:spPr>
        <p:txBody>
          <a:bodyPr>
            <a:normAutofit/>
          </a:bodyPr>
          <a:lstStyle/>
          <a:p>
            <a:pPr>
              <a:spcBef>
                <a:spcPts val="1200"/>
              </a:spcBef>
            </a:pPr>
            <a:r>
              <a:rPr lang="en-US" dirty="0" smtClean="0"/>
              <a:t>Template for Clinic HIV/STD Policies and Procedures</a:t>
            </a:r>
          </a:p>
          <a:p>
            <a:pPr>
              <a:spcBef>
                <a:spcPts val="1200"/>
              </a:spcBef>
            </a:pPr>
            <a:r>
              <a:rPr lang="en-US" dirty="0" smtClean="0"/>
              <a:t>Clinic-Based Policies and Standing Orders For HIV/STD Screening and Epidemiologic Treatment</a:t>
            </a:r>
            <a:endParaRPr lang="en-US" dirty="0"/>
          </a:p>
        </p:txBody>
      </p:sp>
      <p:pic>
        <p:nvPicPr>
          <p:cNvPr id="4098" name="Picture 2"/>
          <p:cNvPicPr>
            <a:picLocks noChangeAspect="1" noChangeArrowheads="1"/>
          </p:cNvPicPr>
          <p:nvPr/>
        </p:nvPicPr>
        <p:blipFill>
          <a:blip r:embed="rId4" cstate="print"/>
          <a:srcRect/>
          <a:stretch>
            <a:fillRect/>
          </a:stretch>
        </p:blipFill>
        <p:spPr bwMode="auto">
          <a:xfrm>
            <a:off x="4495800" y="990600"/>
            <a:ext cx="4457700" cy="5191125"/>
          </a:xfrm>
          <a:prstGeom prst="rect">
            <a:avLst/>
          </a:prstGeom>
          <a:noFill/>
          <a:ln w="9525">
            <a:solidFill>
              <a:schemeClr val="bg1">
                <a:lumMod val="50000"/>
              </a:schemeClr>
            </a:solid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Testing &amp; Vaccination</a:t>
            </a:r>
            <a:endParaRPr lang="en-US" dirty="0"/>
          </a:p>
        </p:txBody>
      </p:sp>
      <p:sp>
        <p:nvSpPr>
          <p:cNvPr id="3" name="Text Placeholder 2"/>
          <p:cNvSpPr>
            <a:spLocks noGrp="1"/>
          </p:cNvSpPr>
          <p:nvPr>
            <p:ph type="body" idx="1"/>
          </p:nvPr>
        </p:nvSpPr>
        <p:spPr>
          <a:xfrm>
            <a:off x="304800" y="1066800"/>
            <a:ext cx="4040188" cy="639762"/>
          </a:xfrm>
        </p:spPr>
        <p:txBody>
          <a:bodyPr/>
          <a:lstStyle/>
          <a:p>
            <a:r>
              <a:rPr lang="en-US" dirty="0" smtClean="0"/>
              <a:t>HIV Testing Recommendations</a:t>
            </a:r>
            <a:endParaRPr lang="en-US" dirty="0"/>
          </a:p>
        </p:txBody>
      </p:sp>
      <p:sp>
        <p:nvSpPr>
          <p:cNvPr id="4" name="Content Placeholder 3"/>
          <p:cNvSpPr>
            <a:spLocks noGrp="1"/>
          </p:cNvSpPr>
          <p:nvPr>
            <p:ph sz="half" idx="2"/>
          </p:nvPr>
        </p:nvSpPr>
        <p:spPr>
          <a:xfrm>
            <a:off x="304800" y="1905000"/>
            <a:ext cx="4040188" cy="4221163"/>
          </a:xfrm>
        </p:spPr>
        <p:txBody>
          <a:bodyPr>
            <a:normAutofit fontScale="92500"/>
          </a:bodyPr>
          <a:lstStyle/>
          <a:p>
            <a:r>
              <a:rPr lang="en-US" dirty="0" smtClean="0"/>
              <a:t>CDC recommends HIV screening for everyone 13–64 years old</a:t>
            </a:r>
          </a:p>
          <a:p>
            <a:r>
              <a:rPr lang="en-US" dirty="0" smtClean="0"/>
              <a:t>If high-risk, a person should be tested at least once a year</a:t>
            </a:r>
          </a:p>
          <a:p>
            <a:r>
              <a:rPr lang="en-US" dirty="0" smtClean="0"/>
              <a:t>If no known risk, a person should be tested every 3–5 yrs</a:t>
            </a:r>
          </a:p>
          <a:p>
            <a:r>
              <a:rPr lang="en-US" dirty="0" smtClean="0"/>
              <a:t>All pregnant women should be tested for HIV during pregnancy</a:t>
            </a:r>
            <a:endParaRPr lang="en-US" dirty="0"/>
          </a:p>
        </p:txBody>
      </p:sp>
      <p:sp>
        <p:nvSpPr>
          <p:cNvPr id="5" name="Text Placeholder 4"/>
          <p:cNvSpPr>
            <a:spLocks noGrp="1"/>
          </p:cNvSpPr>
          <p:nvPr>
            <p:ph type="body" sz="quarter" idx="3"/>
          </p:nvPr>
        </p:nvSpPr>
        <p:spPr>
          <a:xfrm>
            <a:off x="4648200" y="1066800"/>
            <a:ext cx="4117975" cy="639762"/>
          </a:xfrm>
        </p:spPr>
        <p:txBody>
          <a:bodyPr>
            <a:noAutofit/>
          </a:bodyPr>
          <a:lstStyle/>
          <a:p>
            <a:r>
              <a:rPr lang="en-US" dirty="0" smtClean="0"/>
              <a:t>STD Testing Recommendations</a:t>
            </a:r>
            <a:endParaRPr lang="en-US" dirty="0"/>
          </a:p>
        </p:txBody>
      </p:sp>
      <p:sp>
        <p:nvSpPr>
          <p:cNvPr id="6" name="Content Placeholder 5"/>
          <p:cNvSpPr>
            <a:spLocks noGrp="1"/>
          </p:cNvSpPr>
          <p:nvPr>
            <p:ph sz="quarter" idx="4"/>
          </p:nvPr>
        </p:nvSpPr>
        <p:spPr>
          <a:xfrm>
            <a:off x="4645025" y="1905001"/>
            <a:ext cx="4041775" cy="838200"/>
          </a:xfrm>
        </p:spPr>
        <p:txBody>
          <a:bodyPr/>
          <a:lstStyle/>
          <a:p>
            <a:r>
              <a:rPr lang="en-US" sz="2300" dirty="0" smtClean="0">
                <a:hlinkClick r:id="rId4"/>
              </a:rPr>
              <a:t>www.cdc.gov/STD/treatment</a:t>
            </a:r>
            <a:endParaRPr lang="en-US" sz="2300" dirty="0" smtClean="0"/>
          </a:p>
          <a:p>
            <a:pPr>
              <a:buNone/>
            </a:pPr>
            <a:endParaRPr lang="en-US" dirty="0"/>
          </a:p>
        </p:txBody>
      </p:sp>
      <p:sp>
        <p:nvSpPr>
          <p:cNvPr id="7" name="Text Placeholder 4"/>
          <p:cNvSpPr txBox="1">
            <a:spLocks/>
          </p:cNvSpPr>
          <p:nvPr/>
        </p:nvSpPr>
        <p:spPr>
          <a:xfrm>
            <a:off x="4419600" y="2362200"/>
            <a:ext cx="4876800" cy="639762"/>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HPV Vaccination Recommendations</a:t>
            </a:r>
            <a:endParaRPr kumimoji="0" lang="en-US" sz="2400" b="1" i="0" u="none" strike="noStrike" kern="1200" cap="none" spc="0" normalizeH="0" baseline="0" noProof="0" dirty="0">
              <a:ln>
                <a:noFill/>
              </a:ln>
              <a:solidFill>
                <a:schemeClr val="tx1"/>
              </a:solidFill>
              <a:effectLst/>
              <a:uLnTx/>
              <a:uFillTx/>
              <a:latin typeface="+mn-lt"/>
              <a:ea typeface="+mn-ea"/>
              <a:cs typeface="+mn-cs"/>
            </a:endParaRPr>
          </a:p>
        </p:txBody>
      </p:sp>
      <p:sp>
        <p:nvSpPr>
          <p:cNvPr id="9" name="Content Placeholder 5"/>
          <p:cNvSpPr txBox="1">
            <a:spLocks/>
          </p:cNvSpPr>
          <p:nvPr/>
        </p:nvSpPr>
        <p:spPr>
          <a:xfrm>
            <a:off x="4648200" y="2971800"/>
            <a:ext cx="4041775" cy="3200400"/>
          </a:xfrm>
          <a:prstGeom prst="rect">
            <a:avLst/>
          </a:prstGeom>
        </p:spPr>
        <p:txBody>
          <a:bodyPr vert="horz" lIns="91440" tIns="45720" rIns="91440" bIns="45720" rtlCol="0">
            <a:normAutofit fontScale="925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300" b="0" i="0" u="none" strike="noStrike" kern="1200" cap="none" spc="0" normalizeH="0" baseline="0" noProof="0" dirty="0" smtClean="0">
                <a:ln>
                  <a:noFill/>
                </a:ln>
                <a:solidFill>
                  <a:schemeClr val="tx1"/>
                </a:solidFill>
                <a:effectLst/>
                <a:uLnTx/>
                <a:uFillTx/>
                <a:latin typeface="+mn-lt"/>
                <a:ea typeface="+mn-ea"/>
                <a:cs typeface="+mn-cs"/>
              </a:rPr>
              <a:t>CDC recommends the</a:t>
            </a:r>
            <a:r>
              <a:rPr kumimoji="0" lang="en-US" sz="2300" b="0" i="0" u="none" strike="noStrike" kern="1200" cap="none" spc="0" normalizeH="0" noProof="0" dirty="0" smtClean="0">
                <a:ln>
                  <a:noFill/>
                </a:ln>
                <a:solidFill>
                  <a:schemeClr val="tx1"/>
                </a:solidFill>
                <a:effectLst/>
                <a:uLnTx/>
                <a:uFillTx/>
                <a:latin typeface="+mn-lt"/>
                <a:ea typeface="+mn-ea"/>
                <a:cs typeface="+mn-cs"/>
              </a:rPr>
              <a:t> vaccine for women 13–26 years old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300" dirty="0" smtClean="0"/>
              <a:t>Men 9–26 years old can also receive it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300" b="0" i="0" u="none" strike="noStrike" kern="1200" cap="none" spc="0" normalizeH="0" noProof="0" dirty="0" smtClean="0">
                <a:ln>
                  <a:noFill/>
                </a:ln>
                <a:solidFill>
                  <a:schemeClr val="tx1"/>
                </a:solidFill>
                <a:effectLst/>
                <a:uLnTx/>
                <a:uFillTx/>
                <a:latin typeface="+mn-lt"/>
                <a:ea typeface="+mn-ea"/>
                <a:cs typeface="+mn-cs"/>
              </a:rPr>
              <a:t>It’s </a:t>
            </a:r>
            <a:r>
              <a:rPr kumimoji="0" lang="en-US" sz="2300" b="0" i="0" u="sng" strike="noStrike" kern="1200" cap="none" spc="0" normalizeH="0" noProof="0" dirty="0" smtClean="0">
                <a:ln>
                  <a:noFill/>
                </a:ln>
                <a:solidFill>
                  <a:schemeClr val="tx1"/>
                </a:solidFill>
                <a:effectLst/>
                <a:uLnTx/>
                <a:uFillTx/>
                <a:latin typeface="+mn-lt"/>
                <a:ea typeface="+mn-ea"/>
                <a:cs typeface="+mn-cs"/>
              </a:rPr>
              <a:t>free</a:t>
            </a:r>
            <a:r>
              <a:rPr kumimoji="0" lang="en-US" sz="2300" b="0" i="0" u="none" strike="noStrike" kern="1200" cap="none" spc="0" normalizeH="0" noProof="0" dirty="0" smtClean="0">
                <a:ln>
                  <a:noFill/>
                </a:ln>
                <a:solidFill>
                  <a:schemeClr val="tx1"/>
                </a:solidFill>
                <a:effectLst/>
                <a:uLnTx/>
                <a:uFillTx/>
                <a:latin typeface="+mn-lt"/>
                <a:ea typeface="+mn-ea"/>
                <a:cs typeface="+mn-cs"/>
              </a:rPr>
              <a:t>, regardless of insurance for AI/AN females under 19</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300" dirty="0" smtClean="0"/>
              <a:t>Prevents strains of HPV that can lead to cervical cancer and genital warts</a:t>
            </a:r>
            <a:endParaRPr kumimoji="0" lang="en-US" sz="2300" b="0" i="0" u="none" strike="noStrike" kern="1200" cap="none" spc="0" normalizeH="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3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11"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505200" y="5562600"/>
            <a:ext cx="689882" cy="706709"/>
          </a:xfrm>
          <a:prstGeom prst="rect">
            <a:avLst/>
          </a:prstGeom>
          <a:noFill/>
          <a:ln w="9525">
            <a:noFill/>
            <a:miter lim="800000"/>
            <a:headEnd/>
            <a:tailEnd/>
          </a:ln>
        </p:spPr>
      </p:pic>
      <p:sp>
        <p:nvSpPr>
          <p:cNvPr id="12" name="TextBox 11"/>
          <p:cNvSpPr txBox="1"/>
          <p:nvPr/>
        </p:nvSpPr>
        <p:spPr>
          <a:xfrm>
            <a:off x="3698175" y="5762500"/>
            <a:ext cx="385082" cy="307777"/>
          </a:xfrm>
          <a:prstGeom prst="rect">
            <a:avLst/>
          </a:prstGeom>
          <a:solidFill>
            <a:schemeClr val="bg1"/>
          </a:solidFill>
        </p:spPr>
        <p:txBody>
          <a:bodyPr wrap="square" rtlCol="0">
            <a:spAutoFit/>
          </a:bodyPr>
          <a:lstStyle/>
          <a:p>
            <a:r>
              <a:rPr lang="en-US" sz="1400" dirty="0" smtClean="0"/>
              <a:t>14</a:t>
            </a:r>
            <a:endParaRPr lang="en-US" sz="1400" dirty="0"/>
          </a:p>
        </p:txBody>
      </p:sp>
      <p:pic>
        <p:nvPicPr>
          <p:cNvPr id="13"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073118" y="5562600"/>
            <a:ext cx="689882" cy="706709"/>
          </a:xfrm>
          <a:prstGeom prst="rect">
            <a:avLst/>
          </a:prstGeom>
          <a:noFill/>
          <a:ln w="9525">
            <a:noFill/>
            <a:miter lim="800000"/>
            <a:headEnd/>
            <a:tailEnd/>
          </a:ln>
        </p:spPr>
      </p:pic>
      <p:sp>
        <p:nvSpPr>
          <p:cNvPr id="14" name="TextBox 13"/>
          <p:cNvSpPr txBox="1"/>
          <p:nvPr/>
        </p:nvSpPr>
        <p:spPr>
          <a:xfrm>
            <a:off x="8266093" y="5762500"/>
            <a:ext cx="385082" cy="307777"/>
          </a:xfrm>
          <a:prstGeom prst="rect">
            <a:avLst/>
          </a:prstGeom>
          <a:solidFill>
            <a:schemeClr val="bg1"/>
          </a:solidFill>
        </p:spPr>
        <p:txBody>
          <a:bodyPr wrap="square" rtlCol="0">
            <a:spAutoFit/>
          </a:bodyPr>
          <a:lstStyle/>
          <a:p>
            <a:r>
              <a:rPr lang="en-US" sz="1400" dirty="0" smtClean="0"/>
              <a:t>18</a:t>
            </a:r>
            <a:endParaRPr lang="en-US" sz="1400" dirty="0"/>
          </a:p>
        </p:txBody>
      </p:sp>
      <p:pic>
        <p:nvPicPr>
          <p:cNvPr id="15"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454118" y="2057400"/>
            <a:ext cx="689882" cy="706709"/>
          </a:xfrm>
          <a:prstGeom prst="rect">
            <a:avLst/>
          </a:prstGeom>
          <a:noFill/>
          <a:ln w="9525">
            <a:noFill/>
            <a:miter lim="800000"/>
            <a:headEnd/>
            <a:tailEnd/>
          </a:ln>
        </p:spPr>
      </p:pic>
      <p:sp>
        <p:nvSpPr>
          <p:cNvPr id="16" name="TextBox 15"/>
          <p:cNvSpPr txBox="1"/>
          <p:nvPr/>
        </p:nvSpPr>
        <p:spPr>
          <a:xfrm>
            <a:off x="8647093" y="2257300"/>
            <a:ext cx="385082" cy="307777"/>
          </a:xfrm>
          <a:prstGeom prst="rect">
            <a:avLst/>
          </a:prstGeom>
          <a:solidFill>
            <a:schemeClr val="bg1"/>
          </a:solidFill>
        </p:spPr>
        <p:txBody>
          <a:bodyPr wrap="square" rtlCol="0">
            <a:spAutoFit/>
          </a:bodyPr>
          <a:lstStyle/>
          <a:p>
            <a:r>
              <a:rPr lang="en-US" sz="1400" dirty="0" smtClean="0"/>
              <a:t>17</a:t>
            </a:r>
            <a:endParaRPr lang="en-US" sz="1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Treatment</a:t>
            </a:r>
            <a:endParaRPr lang="en-US" dirty="0"/>
          </a:p>
        </p:txBody>
      </p:sp>
      <p:sp>
        <p:nvSpPr>
          <p:cNvPr id="3" name="Text Placeholder 2"/>
          <p:cNvSpPr>
            <a:spLocks noGrp="1"/>
          </p:cNvSpPr>
          <p:nvPr>
            <p:ph type="body" idx="1"/>
          </p:nvPr>
        </p:nvSpPr>
        <p:spPr>
          <a:xfrm>
            <a:off x="457200" y="1066800"/>
            <a:ext cx="4040188" cy="639762"/>
          </a:xfrm>
        </p:spPr>
        <p:txBody>
          <a:bodyPr/>
          <a:lstStyle/>
          <a:p>
            <a:r>
              <a:rPr lang="en-US" dirty="0" smtClean="0"/>
              <a:t>HIV Treatment</a:t>
            </a:r>
            <a:endParaRPr lang="en-US" dirty="0"/>
          </a:p>
        </p:txBody>
      </p:sp>
      <p:sp>
        <p:nvSpPr>
          <p:cNvPr id="4" name="Content Placeholder 3"/>
          <p:cNvSpPr>
            <a:spLocks noGrp="1"/>
          </p:cNvSpPr>
          <p:nvPr>
            <p:ph sz="half" idx="2"/>
          </p:nvPr>
        </p:nvSpPr>
        <p:spPr>
          <a:xfrm>
            <a:off x="457200" y="1676400"/>
            <a:ext cx="4040188" cy="4449763"/>
          </a:xfrm>
        </p:spPr>
        <p:txBody>
          <a:bodyPr/>
          <a:lstStyle/>
          <a:p>
            <a:r>
              <a:rPr lang="en-US" dirty="0" smtClean="0"/>
              <a:t>A wide variety of treatment options that can help people living with HIV experience long and productive lives</a:t>
            </a:r>
          </a:p>
          <a:p>
            <a:r>
              <a:rPr lang="en-US" dirty="0" smtClean="0"/>
              <a:t>Resources:</a:t>
            </a:r>
          </a:p>
          <a:p>
            <a:pPr lvl="1"/>
            <a:r>
              <a:rPr lang="en-US" dirty="0" smtClean="0"/>
              <a:t>AIDS Info </a:t>
            </a:r>
            <a:r>
              <a:rPr lang="en-US" dirty="0" err="1" smtClean="0"/>
              <a:t>phoneline</a:t>
            </a:r>
            <a:endParaRPr lang="en-US" dirty="0" smtClean="0"/>
          </a:p>
          <a:p>
            <a:pPr lvl="1"/>
            <a:r>
              <a:rPr lang="en-US" dirty="0" smtClean="0"/>
              <a:t>National HIV/AIDS telephone consultation service</a:t>
            </a:r>
          </a:p>
          <a:p>
            <a:pPr lvl="1"/>
            <a:r>
              <a:rPr lang="en-US" dirty="0" smtClean="0"/>
              <a:t>National </a:t>
            </a:r>
            <a:r>
              <a:rPr lang="en-US" dirty="0" err="1" smtClean="0"/>
              <a:t>perinatal</a:t>
            </a:r>
            <a:r>
              <a:rPr lang="en-US" dirty="0" smtClean="0"/>
              <a:t> HIV consultation and referral service</a:t>
            </a:r>
            <a:endParaRPr lang="en-US" dirty="0"/>
          </a:p>
        </p:txBody>
      </p:sp>
      <p:sp>
        <p:nvSpPr>
          <p:cNvPr id="5" name="Text Placeholder 4"/>
          <p:cNvSpPr>
            <a:spLocks noGrp="1"/>
          </p:cNvSpPr>
          <p:nvPr>
            <p:ph type="body" sz="quarter" idx="3"/>
          </p:nvPr>
        </p:nvSpPr>
        <p:spPr>
          <a:xfrm>
            <a:off x="4648200" y="1066800"/>
            <a:ext cx="4041775" cy="639762"/>
          </a:xfrm>
        </p:spPr>
        <p:txBody>
          <a:bodyPr/>
          <a:lstStyle/>
          <a:p>
            <a:r>
              <a:rPr lang="en-US" dirty="0" smtClean="0"/>
              <a:t>STD Treatment</a:t>
            </a:r>
            <a:endParaRPr lang="en-US" dirty="0"/>
          </a:p>
        </p:txBody>
      </p:sp>
      <p:sp>
        <p:nvSpPr>
          <p:cNvPr id="6" name="Content Placeholder 5"/>
          <p:cNvSpPr>
            <a:spLocks noGrp="1"/>
          </p:cNvSpPr>
          <p:nvPr>
            <p:ph sz="quarter" idx="4"/>
          </p:nvPr>
        </p:nvSpPr>
        <p:spPr>
          <a:xfrm>
            <a:off x="4645025" y="1676400"/>
            <a:ext cx="4041775" cy="4449763"/>
          </a:xfrm>
        </p:spPr>
        <p:txBody>
          <a:bodyPr/>
          <a:lstStyle/>
          <a:p>
            <a:r>
              <a:rPr lang="en-US" dirty="0" smtClean="0"/>
              <a:t>Most STDs can be treated, and many can be cured with an antibiotic </a:t>
            </a:r>
          </a:p>
          <a:p>
            <a:r>
              <a:rPr lang="en-US" dirty="0" smtClean="0"/>
              <a:t>Expedited Partner Therapy </a:t>
            </a:r>
          </a:p>
          <a:p>
            <a:r>
              <a:rPr lang="en-US" dirty="0" smtClean="0"/>
              <a:t>Resources:</a:t>
            </a:r>
          </a:p>
          <a:p>
            <a:pPr lvl="1"/>
            <a:r>
              <a:rPr lang="en-US" dirty="0" smtClean="0"/>
              <a:t>http://www.cdc.gov/STD/   treatment/ </a:t>
            </a:r>
          </a:p>
          <a:p>
            <a:pPr lvl="1"/>
            <a:r>
              <a:rPr lang="en-US" dirty="0" smtClean="0"/>
              <a:t>State by state EPT laws: www.cdc.gov/STD/EPT/legal/default.htm</a:t>
            </a:r>
          </a:p>
          <a:p>
            <a:endParaRPr lang="en-US" dirty="0"/>
          </a:p>
        </p:txBody>
      </p:sp>
      <p:pic>
        <p:nvPicPr>
          <p:cNvPr id="7"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996918" y="5562600"/>
            <a:ext cx="689882" cy="706709"/>
          </a:xfrm>
          <a:prstGeom prst="rect">
            <a:avLst/>
          </a:prstGeom>
          <a:noFill/>
          <a:ln w="9525">
            <a:noFill/>
            <a:miter lim="800000"/>
            <a:headEnd/>
            <a:tailEnd/>
          </a:ln>
        </p:spPr>
      </p:pic>
      <p:sp>
        <p:nvSpPr>
          <p:cNvPr id="8" name="TextBox 7"/>
          <p:cNvSpPr txBox="1"/>
          <p:nvPr/>
        </p:nvSpPr>
        <p:spPr>
          <a:xfrm>
            <a:off x="8189893" y="5762500"/>
            <a:ext cx="385082" cy="307777"/>
          </a:xfrm>
          <a:prstGeom prst="rect">
            <a:avLst/>
          </a:prstGeom>
          <a:solidFill>
            <a:schemeClr val="bg1"/>
          </a:solidFill>
        </p:spPr>
        <p:txBody>
          <a:bodyPr wrap="square" rtlCol="0">
            <a:spAutoFit/>
          </a:bodyPr>
          <a:lstStyle/>
          <a:p>
            <a:r>
              <a:rPr lang="en-US" sz="1400" dirty="0" smtClean="0"/>
              <a:t>20</a:t>
            </a:r>
            <a:endParaRPr lang="en-US" sz="1400" dirty="0"/>
          </a:p>
        </p:txBody>
      </p:sp>
      <p:pic>
        <p:nvPicPr>
          <p:cNvPr id="9"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886200" y="5562600"/>
            <a:ext cx="689882" cy="706709"/>
          </a:xfrm>
          <a:prstGeom prst="rect">
            <a:avLst/>
          </a:prstGeom>
          <a:noFill/>
          <a:ln w="9525">
            <a:noFill/>
            <a:miter lim="800000"/>
            <a:headEnd/>
            <a:tailEnd/>
          </a:ln>
        </p:spPr>
      </p:pic>
      <p:sp>
        <p:nvSpPr>
          <p:cNvPr id="10" name="TextBox 9"/>
          <p:cNvSpPr txBox="1"/>
          <p:nvPr/>
        </p:nvSpPr>
        <p:spPr>
          <a:xfrm>
            <a:off x="4079175" y="5762500"/>
            <a:ext cx="385082" cy="307777"/>
          </a:xfrm>
          <a:prstGeom prst="rect">
            <a:avLst/>
          </a:prstGeom>
          <a:solidFill>
            <a:schemeClr val="bg1"/>
          </a:solidFill>
        </p:spPr>
        <p:txBody>
          <a:bodyPr wrap="square" rtlCol="0">
            <a:spAutoFit/>
          </a:bodyPr>
          <a:lstStyle/>
          <a:p>
            <a:r>
              <a:rPr lang="en-US" sz="1400" dirty="0" smtClean="0"/>
              <a:t>19</a:t>
            </a:r>
            <a:endParaRPr lang="en-US" sz="1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Tribal Models &amp; Best Practices</a:t>
            </a:r>
            <a:endParaRPr lang="en-US" dirty="0"/>
          </a:p>
        </p:txBody>
      </p:sp>
      <p:sp>
        <p:nvSpPr>
          <p:cNvPr id="3" name="Content Placeholder 2"/>
          <p:cNvSpPr>
            <a:spLocks noGrp="1"/>
          </p:cNvSpPr>
          <p:nvPr>
            <p:ph idx="1"/>
          </p:nvPr>
        </p:nvSpPr>
        <p:spPr/>
        <p:txBody>
          <a:bodyPr/>
          <a:lstStyle/>
          <a:p>
            <a:r>
              <a:rPr lang="en-US" dirty="0" smtClean="0"/>
              <a:t>Tribal models and best practices can be used as an example of what worked well for others.</a:t>
            </a:r>
          </a:p>
          <a:p>
            <a:pPr lvl="1"/>
            <a:r>
              <a:rPr lang="en-US" dirty="0" smtClean="0"/>
              <a:t>Case Study 1</a:t>
            </a:r>
          </a:p>
          <a:p>
            <a:pPr lvl="1"/>
            <a:r>
              <a:rPr lang="en-US" dirty="0" smtClean="0"/>
              <a:t>Case Study 2</a:t>
            </a:r>
            <a:endParaRPr lang="en-US" dirty="0"/>
          </a:p>
        </p:txBody>
      </p:sp>
      <p:pic>
        <p:nvPicPr>
          <p:cNvPr id="4"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844518" y="5562600"/>
            <a:ext cx="689882" cy="706709"/>
          </a:xfrm>
          <a:prstGeom prst="rect">
            <a:avLst/>
          </a:prstGeom>
          <a:noFill/>
          <a:ln w="9525">
            <a:noFill/>
            <a:miter lim="800000"/>
            <a:headEnd/>
            <a:tailEnd/>
          </a:ln>
        </p:spPr>
      </p:pic>
      <p:sp>
        <p:nvSpPr>
          <p:cNvPr id="5" name="TextBox 4"/>
          <p:cNvSpPr txBox="1"/>
          <p:nvPr/>
        </p:nvSpPr>
        <p:spPr>
          <a:xfrm>
            <a:off x="8037493" y="5762500"/>
            <a:ext cx="385082" cy="307777"/>
          </a:xfrm>
          <a:prstGeom prst="rect">
            <a:avLst/>
          </a:prstGeom>
          <a:solidFill>
            <a:schemeClr val="bg1"/>
          </a:solidFill>
        </p:spPr>
        <p:txBody>
          <a:bodyPr wrap="square" rtlCol="0">
            <a:spAutoFit/>
          </a:bodyPr>
          <a:lstStyle/>
          <a:p>
            <a:r>
              <a:rPr lang="en-US" sz="1400" dirty="0" smtClean="0"/>
              <a:t>21</a:t>
            </a:r>
            <a:endParaRPr lang="en-US" sz="1400" dirty="0"/>
          </a:p>
        </p:txBody>
      </p:sp>
      <p:pic>
        <p:nvPicPr>
          <p:cNvPr id="5123" name="Picture 3"/>
          <p:cNvPicPr>
            <a:picLocks noChangeAspect="1" noChangeArrowheads="1"/>
          </p:cNvPicPr>
          <p:nvPr/>
        </p:nvPicPr>
        <p:blipFill>
          <a:blip r:embed="rId5" cstate="print"/>
          <a:srcRect/>
          <a:stretch>
            <a:fillRect/>
          </a:stretch>
        </p:blipFill>
        <p:spPr bwMode="auto">
          <a:xfrm>
            <a:off x="3805237" y="3429000"/>
            <a:ext cx="5338763" cy="1878566"/>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28600" y="1371600"/>
            <a:ext cx="8686800" cy="4616648"/>
          </a:xfrm>
          <a:prstGeom prst="rect">
            <a:avLst/>
          </a:prstGeom>
          <a:noFill/>
        </p:spPr>
        <p:txBody>
          <a:bodyPr wrap="square" rtlCol="0">
            <a:spAutoFit/>
          </a:bodyPr>
          <a:lstStyle/>
          <a:p>
            <a:pPr marL="342900" indent="-342900">
              <a:spcAft>
                <a:spcPts val="1200"/>
              </a:spcAft>
              <a:buFont typeface="+mj-lt"/>
              <a:buAutoNum type="arabicPeriod"/>
            </a:pPr>
            <a:r>
              <a:rPr lang="en-US" sz="2400" dirty="0" smtClean="0"/>
              <a:t>Start </a:t>
            </a:r>
            <a:r>
              <a:rPr lang="en-US" sz="2400" dirty="0"/>
              <a:t>a dialogue about these issues with your family and friends. </a:t>
            </a:r>
            <a:r>
              <a:rPr lang="en-US" sz="2400" dirty="0" smtClean="0"/>
              <a:t>For </a:t>
            </a:r>
            <a:r>
              <a:rPr lang="en-US" sz="2400" dirty="0"/>
              <a:t>helpful tips on talking about sex with your children, grandchildren, nieces, or </a:t>
            </a:r>
            <a:r>
              <a:rPr lang="en-US" sz="2400" dirty="0" smtClean="0"/>
              <a:t>nephews, visit</a:t>
            </a:r>
            <a:r>
              <a:rPr lang="en-US" sz="2400" dirty="0"/>
              <a:t>: </a:t>
            </a:r>
            <a:r>
              <a:rPr lang="en-US" sz="2400" dirty="0" smtClean="0">
                <a:hlinkClick r:id="rId4"/>
              </a:rPr>
              <a:t>www.noplacelikehome.org/nativeamerican.php</a:t>
            </a:r>
            <a:r>
              <a:rPr lang="en-US" sz="2400" dirty="0" smtClean="0"/>
              <a:t> </a:t>
            </a:r>
            <a:endParaRPr lang="en-US" sz="2400" dirty="0"/>
          </a:p>
          <a:p>
            <a:pPr marL="342900" indent="-342900">
              <a:spcAft>
                <a:spcPts val="1200"/>
              </a:spcAft>
              <a:buFont typeface="+mj-lt"/>
              <a:buAutoNum type="arabicPeriod"/>
            </a:pPr>
            <a:r>
              <a:rPr lang="en-US" sz="2400" dirty="0" smtClean="0"/>
              <a:t>Increase </a:t>
            </a:r>
            <a:r>
              <a:rPr lang="en-US" sz="2400" dirty="0"/>
              <a:t>community awareness about </a:t>
            </a:r>
            <a:r>
              <a:rPr lang="en-US" sz="2400" dirty="0" smtClean="0"/>
              <a:t>sexual health topics by </a:t>
            </a:r>
            <a:r>
              <a:rPr lang="en-US" sz="2400" dirty="0"/>
              <a:t>hosting public forums and by participating in community observances </a:t>
            </a:r>
            <a:r>
              <a:rPr lang="en-US" sz="2400" dirty="0" smtClean="0"/>
              <a:t>and outreach </a:t>
            </a:r>
            <a:r>
              <a:rPr lang="en-US" sz="2400" dirty="0"/>
              <a:t>events.</a:t>
            </a:r>
          </a:p>
          <a:p>
            <a:pPr marL="342900" indent="-342900">
              <a:spcAft>
                <a:spcPts val="1200"/>
              </a:spcAft>
              <a:buFont typeface="+mj-lt"/>
              <a:buAutoNum type="arabicPeriod"/>
            </a:pPr>
            <a:r>
              <a:rPr lang="en-US" sz="2400" dirty="0" smtClean="0"/>
              <a:t>Support </a:t>
            </a:r>
            <a:r>
              <a:rPr lang="en-US" sz="2400" dirty="0"/>
              <a:t>a resolution documenting your Tribes’ commitment to sexual </a:t>
            </a:r>
            <a:r>
              <a:rPr lang="en-US" sz="2400" dirty="0" smtClean="0"/>
              <a:t>health.</a:t>
            </a:r>
            <a:endParaRPr lang="en-US" sz="2400" dirty="0"/>
          </a:p>
          <a:p>
            <a:pPr marL="342900" indent="-342900">
              <a:spcAft>
                <a:spcPts val="1200"/>
              </a:spcAft>
              <a:buFont typeface="+mj-lt"/>
              <a:buAutoNum type="arabicPeriod"/>
            </a:pPr>
            <a:r>
              <a:rPr lang="en-US" sz="2400" dirty="0" smtClean="0"/>
              <a:t>Work </a:t>
            </a:r>
            <a:r>
              <a:rPr lang="en-US" sz="2400" dirty="0"/>
              <a:t>with local schools </a:t>
            </a:r>
            <a:r>
              <a:rPr lang="en-US" sz="2400" dirty="0" smtClean="0"/>
              <a:t>to </a:t>
            </a:r>
            <a:r>
              <a:rPr lang="en-US" sz="2400" dirty="0"/>
              <a:t>strengthen </a:t>
            </a:r>
            <a:r>
              <a:rPr lang="en-US" sz="2400" dirty="0" smtClean="0"/>
              <a:t>your school’s sex education curricula. And offer </a:t>
            </a:r>
            <a:r>
              <a:rPr lang="en-US" sz="2400" dirty="0"/>
              <a:t>students </a:t>
            </a:r>
            <a:r>
              <a:rPr lang="en-US" sz="2400" dirty="0" smtClean="0"/>
              <a:t>confidential </a:t>
            </a:r>
            <a:r>
              <a:rPr lang="en-US" sz="2400" dirty="0"/>
              <a:t>STD screening at school</a:t>
            </a:r>
            <a:r>
              <a:rPr lang="en-US" sz="2400" dirty="0" smtClean="0"/>
              <a:t>.</a:t>
            </a:r>
            <a:endParaRPr lang="en-US" sz="2400" dirty="0"/>
          </a:p>
        </p:txBody>
      </p:sp>
      <p:sp>
        <p:nvSpPr>
          <p:cNvPr id="8" name="Title 1"/>
          <p:cNvSpPr>
            <a:spLocks noGrp="1"/>
          </p:cNvSpPr>
          <p:nvPr>
            <p:ph type="title"/>
          </p:nvPr>
        </p:nvSpPr>
        <p:spPr>
          <a:xfrm>
            <a:off x="0" y="38622"/>
            <a:ext cx="9144000" cy="1143000"/>
          </a:xfrm>
        </p:spPr>
        <p:txBody>
          <a:bodyPr>
            <a:noAutofit/>
          </a:bodyPr>
          <a:lstStyle/>
          <a:p>
            <a:r>
              <a:rPr lang="en-US" sz="2800" dirty="0" smtClean="0">
                <a:solidFill>
                  <a:schemeClr val="bg1"/>
                </a:solidFill>
              </a:rPr>
              <a:t>Steps </a:t>
            </a:r>
            <a:r>
              <a:rPr lang="en-US" sz="2800" dirty="0">
                <a:solidFill>
                  <a:schemeClr val="bg1"/>
                </a:solidFill>
              </a:rPr>
              <a:t>You Can Take to Promote Sexual Health and </a:t>
            </a:r>
            <a:r>
              <a:rPr lang="en-US" sz="2800" dirty="0" smtClean="0">
                <a:solidFill>
                  <a:schemeClr val="bg1"/>
                </a:solidFill>
              </a:rPr>
              <a:t>Wellbeing</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28600" y="1173063"/>
            <a:ext cx="8686800" cy="4770537"/>
          </a:xfrm>
          <a:prstGeom prst="rect">
            <a:avLst/>
          </a:prstGeom>
          <a:noFill/>
        </p:spPr>
        <p:txBody>
          <a:bodyPr wrap="square" rtlCol="0">
            <a:spAutoFit/>
          </a:bodyPr>
          <a:lstStyle/>
          <a:p>
            <a:pPr marL="457200" indent="-457200">
              <a:spcAft>
                <a:spcPts val="1200"/>
              </a:spcAft>
              <a:buFont typeface="+mj-lt"/>
              <a:buAutoNum type="arabicPeriod" startAt="5"/>
            </a:pPr>
            <a:r>
              <a:rPr lang="en-US" sz="2400" dirty="0" smtClean="0"/>
              <a:t>Work with your </a:t>
            </a:r>
            <a:r>
              <a:rPr lang="en-US" sz="2400" dirty="0"/>
              <a:t>Tribe’s clinic to update its HIV/STD screening and treatment policies and practices.</a:t>
            </a:r>
          </a:p>
          <a:p>
            <a:pPr marL="457200" indent="-457200">
              <a:spcAft>
                <a:spcPts val="1200"/>
              </a:spcAft>
              <a:buFont typeface="+mj-lt"/>
              <a:buAutoNum type="arabicPeriod" startAt="5"/>
            </a:pPr>
            <a:r>
              <a:rPr lang="en-US" sz="2400" dirty="0"/>
              <a:t>Form a workgroup to create a local action plan to address HIV/STD, unintended teen pregnancy, and/or sexual violence in your community.</a:t>
            </a:r>
          </a:p>
          <a:p>
            <a:pPr marL="457200" indent="-457200">
              <a:spcAft>
                <a:spcPts val="1200"/>
              </a:spcAft>
              <a:buFont typeface="+mj-lt"/>
              <a:buAutoNum type="arabicPeriod" startAt="5"/>
            </a:pPr>
            <a:r>
              <a:rPr lang="en-US" sz="2400" dirty="0"/>
              <a:t>Help reduce stigma surrounding these issues by reaching out to those who are affected.</a:t>
            </a:r>
          </a:p>
          <a:p>
            <a:pPr marL="457200" indent="-457200">
              <a:spcAft>
                <a:spcPts val="1200"/>
              </a:spcAft>
              <a:buFont typeface="+mj-lt"/>
              <a:buAutoNum type="arabicPeriod" startAt="5"/>
            </a:pPr>
            <a:r>
              <a:rPr lang="en-US" sz="2400" dirty="0" smtClean="0"/>
              <a:t>Learn </a:t>
            </a:r>
            <a:r>
              <a:rPr lang="en-US" sz="2400" dirty="0"/>
              <a:t>how to protect yourself against HIV and STDs. </a:t>
            </a:r>
          </a:p>
          <a:p>
            <a:pPr marL="457200" indent="-457200">
              <a:spcAft>
                <a:spcPts val="1200"/>
              </a:spcAft>
              <a:buFont typeface="+mj-lt"/>
              <a:buAutoNum type="arabicPeriod" startAt="5"/>
            </a:pPr>
            <a:r>
              <a:rPr lang="en-US" sz="2400" dirty="0" smtClean="0"/>
              <a:t>Get </a:t>
            </a:r>
            <a:r>
              <a:rPr lang="en-US" sz="2400" dirty="0"/>
              <a:t>tested - and encourage others to do the same. Simple blood, urine, and saliva tests are available for different </a:t>
            </a:r>
            <a:r>
              <a:rPr lang="en-US" sz="2400" dirty="0" smtClean="0"/>
              <a:t>STDs/HIV. </a:t>
            </a:r>
            <a:r>
              <a:rPr lang="en-US" sz="2400" dirty="0"/>
              <a:t>Most infections can be treated or cured!</a:t>
            </a:r>
          </a:p>
        </p:txBody>
      </p:sp>
      <p:sp>
        <p:nvSpPr>
          <p:cNvPr id="8" name="Title 1"/>
          <p:cNvSpPr>
            <a:spLocks noGrp="1"/>
          </p:cNvSpPr>
          <p:nvPr>
            <p:ph type="title"/>
          </p:nvPr>
        </p:nvSpPr>
        <p:spPr>
          <a:xfrm>
            <a:off x="0" y="38622"/>
            <a:ext cx="9144000" cy="1143000"/>
          </a:xfrm>
        </p:spPr>
        <p:txBody>
          <a:bodyPr>
            <a:noAutofit/>
          </a:bodyPr>
          <a:lstStyle/>
          <a:p>
            <a:r>
              <a:rPr lang="en-US" sz="2800" dirty="0" smtClean="0">
                <a:solidFill>
                  <a:schemeClr val="bg1"/>
                </a:solidFill>
              </a:rPr>
              <a:t>Steps </a:t>
            </a:r>
            <a:r>
              <a:rPr lang="en-US" sz="2800" dirty="0">
                <a:solidFill>
                  <a:schemeClr val="bg1"/>
                </a:solidFill>
              </a:rPr>
              <a:t>You Can Take to Promote Sexual Health and </a:t>
            </a:r>
            <a:r>
              <a:rPr lang="en-US" sz="2800" dirty="0" smtClean="0">
                <a:solidFill>
                  <a:schemeClr val="bg1"/>
                </a:solidFill>
              </a:rPr>
              <a:t>Wellbeing</a:t>
            </a:r>
            <a:endParaRPr lang="en-US" sz="2800" dirty="0">
              <a:solidFill>
                <a:schemeClr val="bg1"/>
              </a:solidFill>
            </a:endParaRPr>
          </a:p>
        </p:txBody>
      </p:sp>
    </p:spTree>
    <p:extLst>
      <p:ext uri="{BB962C8B-B14F-4D97-AF65-F5344CB8AC3E}">
        <p14:creationId xmlns:p14="http://schemas.microsoft.com/office/powerpoint/2010/main" val="6050541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algn="ctr">
              <a:buNone/>
            </a:pPr>
            <a:r>
              <a:rPr lang="en-US" sz="6000" b="1" dirty="0" smtClean="0"/>
              <a:t>Questions?</a:t>
            </a:r>
          </a:p>
          <a:p>
            <a:pPr algn="ctr">
              <a:buNone/>
            </a:pPr>
            <a:r>
              <a:rPr lang="en-US" sz="6000" b="1" dirty="0" smtClean="0"/>
              <a:t>Ideas?</a:t>
            </a:r>
          </a:p>
          <a:p>
            <a:pPr algn="ctr">
              <a:buNone/>
            </a:pPr>
            <a:r>
              <a:rPr lang="en-US" sz="6000" b="1" dirty="0" smtClean="0"/>
              <a:t>Discussion?</a:t>
            </a:r>
          </a:p>
          <a:p>
            <a:pPr algn="ctr">
              <a:buNone/>
            </a:pPr>
            <a:endParaRPr lang="en-US" sz="6000" b="1" dirty="0" smtClean="0"/>
          </a:p>
          <a:p>
            <a:pPr algn="ctr">
              <a:buNone/>
            </a:pPr>
            <a:r>
              <a:rPr lang="en-US" sz="4600" dirty="0" smtClean="0"/>
              <a:t>As decision-makers, what can you do                            to promote sexual/reproductive health     in your community?</a:t>
            </a:r>
            <a:endParaRPr lang="en-US" sz="46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chemeClr val="bg1"/>
                </a:solidFill>
              </a:rPr>
              <a:t>Additional Resources</a:t>
            </a:r>
            <a:endParaRPr lang="en-US" dirty="0">
              <a:solidFill>
                <a:schemeClr val="bg1"/>
              </a:solidFill>
            </a:endParaRPr>
          </a:p>
        </p:txBody>
      </p:sp>
      <p:pic>
        <p:nvPicPr>
          <p:cNvPr id="5" name="Content Placeholder 4" descr="logo.gif"/>
          <p:cNvPicPr>
            <a:picLocks noGrp="1" noChangeAspect="1"/>
          </p:cNvPicPr>
          <p:nvPr>
            <p:ph sz="half" idx="1"/>
          </p:nvPr>
        </p:nvPicPr>
        <p:blipFill>
          <a:blip r:embed="rId4" cstate="print">
            <a:clrChange>
              <a:clrFrom>
                <a:srgbClr val="FFFFFF"/>
              </a:clrFrom>
              <a:clrTo>
                <a:srgbClr val="FFFFFF">
                  <a:alpha val="0"/>
                </a:srgbClr>
              </a:clrTo>
            </a:clrChange>
          </a:blip>
          <a:stretch>
            <a:fillRect/>
          </a:stretch>
        </p:blipFill>
        <p:spPr>
          <a:xfrm>
            <a:off x="7391400" y="4343400"/>
            <a:ext cx="1572846" cy="1905000"/>
          </a:xfrm>
        </p:spPr>
      </p:pic>
      <p:sp>
        <p:nvSpPr>
          <p:cNvPr id="6" name="Content Placeholder 3"/>
          <p:cNvSpPr txBox="1">
            <a:spLocks/>
          </p:cNvSpPr>
          <p:nvPr/>
        </p:nvSpPr>
        <p:spPr>
          <a:xfrm>
            <a:off x="457200" y="1219200"/>
            <a:ext cx="8458200" cy="5211763"/>
          </a:xfrm>
          <a:prstGeom prst="rect">
            <a:avLst/>
          </a:prstGeom>
        </p:spPr>
        <p:txBody>
          <a:bodyPr vert="horz" lIns="91440" tIns="45720" rIns="91440" bIns="45720" rtlCol="0">
            <a:normAutofit fontScale="55000" lnSpcReduction="20000"/>
          </a:bodyPr>
          <a:lstStyle/>
          <a:p>
            <a:r>
              <a:rPr lang="en-US" sz="2800" b="1" dirty="0" smtClean="0"/>
              <a:t>IHS HIV/AIDS Program:</a:t>
            </a:r>
            <a:r>
              <a:rPr lang="en-US" sz="2800" dirty="0" smtClean="0"/>
              <a:t> </a:t>
            </a:r>
            <a:r>
              <a:rPr lang="en-US" sz="2800" u="sng" dirty="0">
                <a:hlinkClick r:id="rId5"/>
              </a:rPr>
              <a:t>http://www.ihs.gov/hivaids</a:t>
            </a:r>
            <a:r>
              <a:rPr lang="en-US" sz="2800" u="sng" dirty="0" smtClean="0">
                <a:hlinkClick r:id="rId5"/>
              </a:rPr>
              <a:t>/</a:t>
            </a:r>
            <a:r>
              <a:rPr lang="en-US" sz="2800" u="sng" dirty="0" smtClean="0"/>
              <a:t> </a:t>
            </a:r>
            <a:endParaRPr lang="en-US" sz="2800" dirty="0" smtClean="0"/>
          </a:p>
          <a:p>
            <a:r>
              <a:rPr lang="en-US" sz="2800" dirty="0" smtClean="0"/>
              <a:t>	</a:t>
            </a:r>
          </a:p>
          <a:p>
            <a:r>
              <a:rPr lang="en-US" sz="2800" b="1" dirty="0" smtClean="0"/>
              <a:t>IHS STD Program: </a:t>
            </a:r>
            <a:endParaRPr lang="en-US" sz="2800" dirty="0" smtClean="0"/>
          </a:p>
          <a:p>
            <a:r>
              <a:rPr lang="en-US" sz="2800" u="sng" dirty="0">
                <a:hlinkClick r:id="rId6"/>
              </a:rPr>
              <a:t>http://</a:t>
            </a:r>
            <a:r>
              <a:rPr lang="en-US" sz="2800" u="sng" dirty="0" smtClean="0">
                <a:hlinkClick r:id="rId6"/>
              </a:rPr>
              <a:t>www.ihs.gov/epi/index.cfm?module=epi_std_main</a:t>
            </a:r>
            <a:r>
              <a:rPr lang="en-US" sz="2800" u="sng" dirty="0" smtClean="0"/>
              <a:t> </a:t>
            </a:r>
          </a:p>
          <a:p>
            <a:r>
              <a:rPr lang="en-US" sz="2800" i="1" dirty="0" smtClean="0"/>
              <a:t> </a:t>
            </a:r>
            <a:endParaRPr lang="en-US" sz="2800" dirty="0" smtClean="0"/>
          </a:p>
          <a:p>
            <a:r>
              <a:rPr lang="en-US" sz="2800" b="1" dirty="0" smtClean="0"/>
              <a:t>AIDS Education &amp; Training Centers (AETC): </a:t>
            </a:r>
            <a:r>
              <a:rPr lang="en-US" sz="2800" u="sng" dirty="0" smtClean="0">
                <a:hlinkClick r:id="rId7"/>
              </a:rPr>
              <a:t>http://www.aids-ed.org/</a:t>
            </a:r>
            <a:r>
              <a:rPr lang="en-US" sz="2800" dirty="0" smtClean="0"/>
              <a:t> </a:t>
            </a:r>
          </a:p>
          <a:p>
            <a:r>
              <a:rPr lang="en-US" sz="2800" dirty="0" smtClean="0"/>
              <a:t> </a:t>
            </a:r>
          </a:p>
          <a:p>
            <a:r>
              <a:rPr lang="en-US" sz="2800" b="1" dirty="0" smtClean="0"/>
              <a:t>National Network of STD/HIV Prevention Training Centers (NNPTC):</a:t>
            </a:r>
            <a:endParaRPr lang="en-US" sz="2800" dirty="0" smtClean="0"/>
          </a:p>
          <a:p>
            <a:r>
              <a:rPr lang="en-US" sz="2800" u="sng" dirty="0" smtClean="0">
                <a:hlinkClick r:id="rId8"/>
              </a:rPr>
              <a:t>http://depts.washington.edu/nnptc/</a:t>
            </a:r>
            <a:r>
              <a:rPr lang="en-US" sz="2800" dirty="0" smtClean="0"/>
              <a:t> </a:t>
            </a:r>
          </a:p>
          <a:p>
            <a:r>
              <a:rPr lang="en-US" sz="2800" b="1" dirty="0" smtClean="0"/>
              <a:t> </a:t>
            </a:r>
            <a:endParaRPr lang="en-US" sz="2800" dirty="0" smtClean="0"/>
          </a:p>
          <a:p>
            <a:r>
              <a:rPr lang="en-US" sz="2800" b="1" dirty="0" smtClean="0"/>
              <a:t>Native CBA Providers:</a:t>
            </a:r>
            <a:endParaRPr lang="en-US" sz="2800" dirty="0" smtClean="0"/>
          </a:p>
          <a:p>
            <a:r>
              <a:rPr lang="en-US" sz="2800" u="sng" dirty="0">
                <a:hlinkClick r:id="rId9"/>
              </a:rPr>
              <a:t>http://</a:t>
            </a:r>
            <a:r>
              <a:rPr lang="en-US" sz="2800" u="sng" dirty="0" smtClean="0">
                <a:hlinkClick r:id="rId9"/>
              </a:rPr>
              <a:t>www.ihs.gov/hivaids/index.cfm?module=links_cba</a:t>
            </a:r>
            <a:endParaRPr lang="en-US" sz="2800" u="sng" dirty="0" smtClean="0"/>
          </a:p>
          <a:p>
            <a:r>
              <a:rPr lang="en-US" sz="2800" i="1" dirty="0" smtClean="0"/>
              <a:t> </a:t>
            </a:r>
            <a:endParaRPr lang="en-US" sz="2800" dirty="0" smtClean="0"/>
          </a:p>
          <a:p>
            <a:r>
              <a:rPr lang="en-US" sz="2800" b="1" dirty="0" smtClean="0"/>
              <a:t>National Native American AIDS Prevention Center: </a:t>
            </a:r>
            <a:r>
              <a:rPr lang="en-US" sz="2800" u="sng" dirty="0" smtClean="0">
                <a:hlinkClick r:id="rId10"/>
              </a:rPr>
              <a:t>http://www.nnaapc.org/</a:t>
            </a:r>
            <a:endParaRPr lang="en-US" sz="2800" dirty="0" smtClean="0"/>
          </a:p>
          <a:p>
            <a:r>
              <a:rPr lang="en-US" sz="2800" b="1" dirty="0" smtClean="0"/>
              <a:t> </a:t>
            </a:r>
            <a:endParaRPr lang="en-US" sz="2800" dirty="0" smtClean="0"/>
          </a:p>
          <a:p>
            <a:r>
              <a:rPr lang="en-US" sz="2800" b="1" dirty="0" smtClean="0"/>
              <a:t>CASAE: Advancing HIV/AIDS Prevention in Native Communities: </a:t>
            </a:r>
            <a:r>
              <a:rPr lang="en-US" sz="2800" u="sng" dirty="0" smtClean="0">
                <a:hlinkClick r:id="rId11"/>
              </a:rPr>
              <a:t>www.happ.colostate.edu</a:t>
            </a:r>
            <a:endParaRPr lang="en-US" sz="2800" dirty="0" smtClean="0"/>
          </a:p>
          <a:p>
            <a:r>
              <a:rPr lang="en-US" sz="2800" b="1" dirty="0" smtClean="0"/>
              <a:t> </a:t>
            </a:r>
            <a:endParaRPr lang="en-US" sz="2800" dirty="0" smtClean="0"/>
          </a:p>
          <a:p>
            <a:r>
              <a:rPr lang="en-US" sz="2800" b="1" dirty="0" smtClean="0"/>
              <a:t>Project Red Talon, Northwest Portland Area Indian Health Board:</a:t>
            </a:r>
            <a:endParaRPr lang="en-US" sz="2800" dirty="0" smtClean="0"/>
          </a:p>
          <a:p>
            <a:r>
              <a:rPr lang="en-US" sz="2800" u="sng" dirty="0" smtClean="0">
                <a:hlinkClick r:id="rId12"/>
              </a:rPr>
              <a:t>http://www.npaihb.org/epicenter/project/project_red_talon/</a:t>
            </a:r>
            <a:r>
              <a:rPr lang="en-US" sz="2800" dirty="0" smtClean="0"/>
              <a:t> </a:t>
            </a:r>
          </a:p>
          <a:p>
            <a:r>
              <a:rPr lang="en-US" sz="2800" b="1" dirty="0" smtClean="0"/>
              <a:t> </a:t>
            </a:r>
            <a:endParaRPr lang="en-US" sz="2800" dirty="0" smtClean="0"/>
          </a:p>
          <a:p>
            <a:r>
              <a:rPr lang="en-US" sz="2800" b="1" dirty="0" smtClean="0"/>
              <a:t>Alaska Native Tribal Health Consortium’s Youth Website: </a:t>
            </a:r>
            <a:r>
              <a:rPr lang="en-US" sz="2800" u="sng" dirty="0" smtClean="0">
                <a:hlinkClick r:id="rId13"/>
              </a:rPr>
              <a:t>https://www.iknowmine.org/</a:t>
            </a:r>
            <a:r>
              <a:rPr lang="en-US" sz="2800" dirty="0" smtClean="0"/>
              <a:t> </a:t>
            </a:r>
          </a:p>
          <a:p>
            <a:r>
              <a:rPr lang="en-US" sz="2800" b="1" dirty="0" smtClean="0"/>
              <a:t> </a:t>
            </a:r>
            <a:endParaRPr lang="en-US" sz="2800" dirty="0" smtClean="0"/>
          </a:p>
          <a:p>
            <a:r>
              <a:rPr lang="en-US" sz="2800" b="1" dirty="0" smtClean="0"/>
              <a:t>National Chlamydia Coalition (NCC): </a:t>
            </a:r>
            <a:r>
              <a:rPr lang="en-US" sz="2800" u="sng" dirty="0" smtClean="0">
                <a:hlinkClick r:id="rId14"/>
              </a:rPr>
              <a:t>http://www.prevent.org/NCC</a:t>
            </a:r>
            <a:r>
              <a:rPr lang="en-US" sz="2800" dirty="0" smtClean="0"/>
              <a:t> </a:t>
            </a:r>
          </a:p>
          <a:p>
            <a:endParaRPr lang="en-US" sz="2800" dirty="0" smtClean="0"/>
          </a:p>
          <a:p>
            <a:endParaRPr lang="en-US" sz="2800" dirty="0" smtClean="0"/>
          </a:p>
          <a:p>
            <a:endParaRPr lang="en-US" sz="2800" dirty="0" smtClean="0"/>
          </a:p>
          <a:p>
            <a:r>
              <a:rPr lang="en-US" sz="2100" dirty="0" smtClean="0"/>
              <a:t>*References for the statistics in this presentation are located </a:t>
            </a:r>
          </a:p>
          <a:p>
            <a:r>
              <a:rPr lang="en-US" sz="2100" dirty="0" smtClean="0"/>
              <a:t>on the USB/flash drive that accompanied your Kit.</a:t>
            </a:r>
            <a:endParaRPr lang="en-US" sz="21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dirty="0" smtClean="0"/>
              <a:t>Executive Summary</a:t>
            </a:r>
            <a:endParaRPr lang="en-US" dirty="0"/>
          </a:p>
        </p:txBody>
      </p:sp>
      <p:sp>
        <p:nvSpPr>
          <p:cNvPr id="3" name="Content Placeholder 2"/>
          <p:cNvSpPr>
            <a:spLocks noGrp="1"/>
          </p:cNvSpPr>
          <p:nvPr>
            <p:ph idx="1"/>
          </p:nvPr>
        </p:nvSpPr>
        <p:spPr>
          <a:xfrm>
            <a:off x="914400" y="1874837"/>
            <a:ext cx="7315200" cy="4525963"/>
          </a:xfrm>
        </p:spPr>
        <p:txBody>
          <a:bodyPr>
            <a:normAutofit/>
          </a:bodyPr>
          <a:lstStyle/>
          <a:p>
            <a:r>
              <a:rPr lang="en-US" sz="3100" dirty="0" smtClean="0"/>
              <a:t>Talking about sex and sexuality can be difficult, but it is necessary to keep our communities safe.</a:t>
            </a:r>
          </a:p>
          <a:p>
            <a:r>
              <a:rPr lang="en-US" sz="3100" dirty="0" smtClean="0"/>
              <a:t>This Advocacy Kit can help. </a:t>
            </a:r>
          </a:p>
          <a:p>
            <a:r>
              <a:rPr lang="en-US" sz="3100" dirty="0" smtClean="0"/>
              <a:t>As leaders, you are an important resource.</a:t>
            </a:r>
          </a:p>
          <a:p>
            <a:pPr algn="ctr">
              <a:spcBef>
                <a:spcPts val="1200"/>
              </a:spcBef>
              <a:buNone/>
            </a:pPr>
            <a:r>
              <a:rPr lang="en-US" b="1" dirty="0" smtClean="0"/>
              <a:t>Know the Facts: </a:t>
            </a:r>
          </a:p>
          <a:p>
            <a:pPr algn="ctr">
              <a:buNone/>
            </a:pPr>
            <a:r>
              <a:rPr lang="en-US" b="1" dirty="0" smtClean="0"/>
              <a:t>Educate, Motivate, and Mobilize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cstate="print"/>
          <a:srcRect/>
          <a:stretch>
            <a:fillRect/>
          </a:stretch>
        </p:blipFill>
        <p:spPr bwMode="auto">
          <a:xfrm>
            <a:off x="58613" y="762000"/>
            <a:ext cx="9040997" cy="5181600"/>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3506944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4" cstate="print"/>
          <a:srcRect/>
          <a:stretch>
            <a:fillRect/>
          </a:stretch>
        </p:blipFill>
        <p:spPr bwMode="auto">
          <a:xfrm>
            <a:off x="0" y="188607"/>
            <a:ext cx="9177370" cy="6499237"/>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1703029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4" cstate="print"/>
          <a:srcRect/>
          <a:stretch>
            <a:fillRect/>
          </a:stretch>
        </p:blipFill>
        <p:spPr bwMode="auto">
          <a:xfrm>
            <a:off x="1981200" y="-1"/>
            <a:ext cx="4953000" cy="6988949"/>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3512768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9144000" cy="6858000"/>
          </a:xfrm>
          <a:prstGeom prst="rect">
            <a:avLst/>
          </a:prstGeom>
          <a:solidFill>
            <a:srgbClr val="000000"/>
          </a:solidFill>
          <a:ln w="12700" cap="sq">
            <a:noFill/>
            <a:miter lim="800000"/>
            <a:headEnd type="none" w="sm" len="sm"/>
            <a:tailEnd type="none" w="sm" len="sm"/>
          </a:ln>
        </p:spPr>
        <p:txBody>
          <a:bodyPr wrap="none" anchor="ctr"/>
          <a:lstStyle/>
          <a:p>
            <a:endParaRPr lang="en-US"/>
          </a:p>
        </p:txBody>
      </p:sp>
      <p:sp>
        <p:nvSpPr>
          <p:cNvPr id="4" name="TextBox 3"/>
          <p:cNvSpPr txBox="1"/>
          <p:nvPr/>
        </p:nvSpPr>
        <p:spPr>
          <a:xfrm>
            <a:off x="0" y="5953780"/>
            <a:ext cx="9144000" cy="523220"/>
          </a:xfrm>
          <a:prstGeom prst="rect">
            <a:avLst/>
          </a:prstGeom>
          <a:noFill/>
        </p:spPr>
        <p:txBody>
          <a:bodyPr wrap="square" rtlCol="0">
            <a:spAutoFit/>
          </a:bodyPr>
          <a:lstStyle/>
          <a:p>
            <a:pPr algn="ctr"/>
            <a:r>
              <a:rPr lang="en-US" sz="2800" dirty="0" smtClean="0">
                <a:solidFill>
                  <a:schemeClr val="bg1"/>
                </a:solidFill>
              </a:rPr>
              <a:t>www.npaihb.org/epicenter/project/project_red_talon/</a:t>
            </a:r>
            <a:endParaRPr lang="en-US" sz="2800" dirty="0">
              <a:solidFill>
                <a:schemeClr val="bg1"/>
              </a:solidFill>
            </a:endParaRPr>
          </a:p>
        </p:txBody>
      </p:sp>
      <p:pic>
        <p:nvPicPr>
          <p:cNvPr id="104449" name="Picture 1" descr="Picture (Device Independent Bitmap)"/>
          <p:cNvPicPr>
            <a:picLocks noChangeAspect="1" noChangeArrowheads="1"/>
          </p:cNvPicPr>
          <p:nvPr/>
        </p:nvPicPr>
        <p:blipFill>
          <a:blip r:embed="rId4" cstate="print"/>
          <a:srcRect l="292" t="16665" r="75781" b="55556"/>
          <a:stretch>
            <a:fillRect/>
          </a:stretch>
        </p:blipFill>
        <p:spPr bwMode="auto">
          <a:xfrm>
            <a:off x="1524000" y="334297"/>
            <a:ext cx="6248400" cy="522830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4745372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cstate="print"/>
          <a:srcRect/>
          <a:stretch>
            <a:fillRect/>
          </a:stretch>
        </p:blipFill>
        <p:spPr bwMode="auto">
          <a:xfrm>
            <a:off x="304800" y="6017908"/>
            <a:ext cx="2438400" cy="687692"/>
          </a:xfrm>
          <a:prstGeom prst="rect">
            <a:avLst/>
          </a:prstGeom>
          <a:noFill/>
          <a:ln w="9525">
            <a:noFill/>
            <a:miter lim="800000"/>
            <a:headEnd/>
            <a:tailEnd/>
          </a:ln>
        </p:spPr>
      </p:pic>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2501" t="7868" r="23458" b="7236"/>
          <a:stretch/>
        </p:blipFill>
        <p:spPr bwMode="auto">
          <a:xfrm>
            <a:off x="0" y="838200"/>
            <a:ext cx="9143999" cy="808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2557" r="30154" b="91264"/>
          <a:stretch/>
        </p:blipFill>
        <p:spPr bwMode="auto">
          <a:xfrm>
            <a:off x="-8351" y="-42799"/>
            <a:ext cx="20093481" cy="999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815128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cstate="print"/>
          <a:srcRect t="4571" r="45238" b="10857"/>
          <a:stretch>
            <a:fillRect/>
          </a:stretch>
        </p:blipFill>
        <p:spPr bwMode="auto">
          <a:xfrm>
            <a:off x="0" y="13252"/>
            <a:ext cx="9144000" cy="8825948"/>
          </a:xfrm>
          <a:prstGeom prst="rect">
            <a:avLst/>
          </a:prstGeom>
          <a:noFill/>
          <a:ln w="9525">
            <a:noFill/>
            <a:miter lim="800000"/>
            <a:headEnd/>
            <a:tailEnd/>
          </a:ln>
        </p:spPr>
      </p:pic>
      <p:pic>
        <p:nvPicPr>
          <p:cNvPr id="3" name="Picture 2"/>
          <p:cNvPicPr>
            <a:picLocks noChangeAspect="1" noChangeArrowheads="1"/>
          </p:cNvPicPr>
          <p:nvPr/>
        </p:nvPicPr>
        <p:blipFill rotWithShape="1">
          <a:blip r:embed="rId4" cstate="print"/>
          <a:srcRect l="2573" t="16762" r="46502"/>
          <a:stretch/>
        </p:blipFill>
        <p:spPr bwMode="auto">
          <a:xfrm>
            <a:off x="15658" y="439614"/>
            <a:ext cx="9128342" cy="9325306"/>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04266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srcRect l="20952" t="13714" r="16189"/>
          <a:stretch>
            <a:fillRect/>
          </a:stretch>
        </p:blipFill>
        <p:spPr bwMode="auto">
          <a:xfrm>
            <a:off x="-914400" y="0"/>
            <a:ext cx="10058400" cy="8629650"/>
          </a:xfrm>
          <a:prstGeom prst="rect">
            <a:avLst/>
          </a:prstGeom>
          <a:noFill/>
          <a:ln w="9525">
            <a:noFill/>
            <a:miter lim="800000"/>
            <a:headEnd/>
            <a:tailEnd/>
          </a:ln>
          <a:effectLst/>
        </p:spPr>
      </p:pic>
      <p:pic>
        <p:nvPicPr>
          <p:cNvPr id="344067" name="Picture 3"/>
          <p:cNvPicPr>
            <a:picLocks noChangeAspect="1" noChangeArrowheads="1"/>
          </p:cNvPicPr>
          <p:nvPr/>
        </p:nvPicPr>
        <p:blipFill>
          <a:blip r:embed="rId5" cstate="print"/>
          <a:srcRect/>
          <a:stretch>
            <a:fillRect/>
          </a:stretch>
        </p:blipFill>
        <p:spPr bwMode="auto">
          <a:xfrm>
            <a:off x="5943600" y="2743200"/>
            <a:ext cx="2895600" cy="3763720"/>
          </a:xfrm>
          <a:prstGeom prst="rect">
            <a:avLst/>
          </a:prstGeom>
          <a:noFill/>
          <a:ln w="3175">
            <a:solidFill>
              <a:schemeClr val="tx1"/>
            </a:solidFill>
            <a:miter lim="800000"/>
            <a:headEnd/>
            <a:tailEnd/>
          </a:ln>
          <a:effectLst/>
        </p:spPr>
      </p:pic>
      <p:sp>
        <p:nvSpPr>
          <p:cNvPr id="4" name="TextBox 3"/>
          <p:cNvSpPr txBox="1"/>
          <p:nvPr/>
        </p:nvSpPr>
        <p:spPr>
          <a:xfrm>
            <a:off x="7162800" y="381000"/>
            <a:ext cx="1981200" cy="1938992"/>
          </a:xfrm>
          <a:prstGeom prst="rect">
            <a:avLst/>
          </a:prstGeom>
          <a:solidFill>
            <a:schemeClr val="tx1"/>
          </a:solidFill>
        </p:spPr>
        <p:txBody>
          <a:bodyPr wrap="square" rtlCol="0">
            <a:spAutoFit/>
          </a:bodyPr>
          <a:lstStyle/>
          <a:p>
            <a:r>
              <a:rPr lang="en-US" sz="2400" b="1" dirty="0" smtClean="0">
                <a:ln>
                  <a:solidFill>
                    <a:schemeClr val="tx2">
                      <a:lumMod val="75000"/>
                    </a:schemeClr>
                  </a:solidFill>
                </a:ln>
                <a:solidFill>
                  <a:schemeClr val="bg1"/>
                </a:solidFill>
              </a:rPr>
              <a:t>www.no </a:t>
            </a:r>
            <a:r>
              <a:rPr lang="en-US" sz="2400" b="1" dirty="0" err="1" smtClean="0">
                <a:ln>
                  <a:solidFill>
                    <a:schemeClr val="tx2">
                      <a:lumMod val="75000"/>
                    </a:schemeClr>
                  </a:solidFill>
                </a:ln>
                <a:solidFill>
                  <a:schemeClr val="bg1"/>
                </a:solidFill>
              </a:rPr>
              <a:t>placelike</a:t>
            </a:r>
            <a:r>
              <a:rPr lang="en-US" sz="2400" b="1" dirty="0" smtClean="0">
                <a:ln>
                  <a:solidFill>
                    <a:schemeClr val="tx2">
                      <a:lumMod val="75000"/>
                    </a:schemeClr>
                  </a:solidFill>
                </a:ln>
                <a:solidFill>
                  <a:schemeClr val="bg1"/>
                </a:solidFill>
              </a:rPr>
              <a:t> home.org/ native </a:t>
            </a:r>
            <a:r>
              <a:rPr lang="en-US" sz="2400" b="1" dirty="0" err="1" smtClean="0">
                <a:ln>
                  <a:solidFill>
                    <a:schemeClr val="tx2">
                      <a:lumMod val="75000"/>
                    </a:schemeClr>
                  </a:solidFill>
                </a:ln>
                <a:solidFill>
                  <a:schemeClr val="bg1"/>
                </a:solidFill>
              </a:rPr>
              <a:t>american</a:t>
            </a:r>
            <a:endParaRPr lang="en-US" sz="2400" b="1" dirty="0">
              <a:ln>
                <a:solidFill>
                  <a:schemeClr val="tx2">
                    <a:lumMod val="75000"/>
                  </a:schemeClr>
                </a:solidFill>
              </a:ln>
              <a:solidFill>
                <a:schemeClr val="bg1"/>
              </a:solidFill>
            </a:endParaRPr>
          </a:p>
        </p:txBody>
      </p:sp>
    </p:spTree>
    <p:custDataLst>
      <p:tags r:id="rId1"/>
    </p:custDataLst>
    <p:extLst>
      <p:ext uri="{BB962C8B-B14F-4D97-AF65-F5344CB8AC3E}">
        <p14:creationId xmlns:p14="http://schemas.microsoft.com/office/powerpoint/2010/main" val="1095276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449" b="20281"/>
          <a:stretch/>
        </p:blipFill>
        <p:spPr bwMode="auto">
          <a:xfrm>
            <a:off x="0" y="457199"/>
            <a:ext cx="9165877" cy="1381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3352" t="31667" r="14631" b="24242"/>
          <a:stretch/>
        </p:blipFill>
        <p:spPr bwMode="auto">
          <a:xfrm>
            <a:off x="103909" y="2462645"/>
            <a:ext cx="8780318" cy="3023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09429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449" b="20281"/>
          <a:stretch/>
        </p:blipFill>
        <p:spPr bwMode="auto">
          <a:xfrm rot="5400000">
            <a:off x="-3929247" y="3816211"/>
            <a:ext cx="9165877" cy="1381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7472" t="42195" r="31647" b="5454"/>
          <a:stretch/>
        </p:blipFill>
        <p:spPr bwMode="auto">
          <a:xfrm>
            <a:off x="1600200" y="0"/>
            <a:ext cx="7010400" cy="988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76538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464" t="16910" r="32225" b="22841"/>
          <a:stretch/>
        </p:blipFill>
        <p:spPr bwMode="auto">
          <a:xfrm>
            <a:off x="-609600" y="0"/>
            <a:ext cx="10538296" cy="6960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7348" t="16477" r="35548" b="16748"/>
          <a:stretch/>
        </p:blipFill>
        <p:spPr bwMode="auto">
          <a:xfrm>
            <a:off x="-426027" y="5247410"/>
            <a:ext cx="9677399" cy="771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1743" t="49837" r="35548" b="16748"/>
          <a:stretch/>
        </p:blipFill>
        <p:spPr bwMode="auto">
          <a:xfrm>
            <a:off x="-121227" y="5268559"/>
            <a:ext cx="4665517" cy="3861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64616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5943600" y="-381000"/>
            <a:ext cx="2667000" cy="2667000"/>
          </a:xfrm>
          <a:prstGeom prst="rect">
            <a:avLst/>
          </a:prstGeom>
          <a:noFill/>
          <a:ln w="9525">
            <a:noFill/>
            <a:miter lim="800000"/>
            <a:headEnd/>
            <a:tailEnd/>
          </a:ln>
        </p:spPr>
      </p:pic>
      <p:sp>
        <p:nvSpPr>
          <p:cNvPr id="4" name="Content Placeholder 2"/>
          <p:cNvSpPr txBox="1">
            <a:spLocks/>
          </p:cNvSpPr>
          <p:nvPr/>
        </p:nvSpPr>
        <p:spPr>
          <a:xfrm>
            <a:off x="5486400" y="1524000"/>
            <a:ext cx="3581400" cy="5181600"/>
          </a:xfrm>
          <a:prstGeom prst="rect">
            <a:avLst/>
          </a:prstGeom>
        </p:spPr>
        <p:txBody>
          <a:bodyPr>
            <a:normAutofit fontScale="92500"/>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Kit contains: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Advocacy Guide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Flash Drive with:</a:t>
            </a:r>
          </a:p>
          <a:p>
            <a:pPr marL="800100" lvl="1" indent="-342900">
              <a:spcBef>
                <a:spcPct val="20000"/>
              </a:spcBef>
              <a:buFont typeface="Arial" pitchFamily="34" charset="0"/>
              <a:buChar char="•"/>
            </a:pPr>
            <a:r>
              <a:rPr lang="en-US" sz="3200" dirty="0" smtClean="0"/>
              <a:t>Policy Templates</a:t>
            </a:r>
          </a:p>
          <a:p>
            <a:pPr marL="800100" lvl="1" indent="-342900">
              <a:spcBef>
                <a:spcPct val="20000"/>
              </a:spcBef>
              <a:buFont typeface="Arial" pitchFamily="34" charset="0"/>
              <a:buChar char="•"/>
            </a:pPr>
            <a:r>
              <a:rPr lang="en-US" sz="3200" baseline="0" dirty="0" smtClean="0"/>
              <a:t>References &amp; Additional information</a:t>
            </a:r>
          </a:p>
          <a:p>
            <a:pPr marL="800100" lvl="1" indent="-342900">
              <a:spcBef>
                <a:spcPct val="20000"/>
              </a:spcBef>
              <a:buFont typeface="Arial" pitchFamily="34" charset="0"/>
              <a:buChar char="•"/>
            </a:pPr>
            <a:r>
              <a:rPr lang="en-US" sz="3200" dirty="0" smtClean="0"/>
              <a:t>Media campaign materials</a:t>
            </a:r>
            <a:endParaRPr kumimoji="0" lang="en-US" sz="320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185" t="16987" r="64555" b="8676"/>
          <a:stretch/>
        </p:blipFill>
        <p:spPr bwMode="auto">
          <a:xfrm>
            <a:off x="76200" y="0"/>
            <a:ext cx="5299176" cy="68686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13"/>
          </p:nvPr>
        </p:nvSpPr>
        <p:spPr/>
        <p:txBody>
          <a:bodyPr/>
          <a:lstStyle/>
          <a:p>
            <a:endParaRPr lang="en-US" sz="3200" dirty="0" smtClean="0"/>
          </a:p>
          <a:p>
            <a:endParaRPr lang="en-US" dirty="0"/>
          </a:p>
        </p:txBody>
      </p: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121" b="20281"/>
          <a:stretch/>
        </p:blipFill>
        <p:spPr bwMode="auto">
          <a:xfrm>
            <a:off x="0" y="0"/>
            <a:ext cx="9165878"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3055" t="22962" r="57084" b="15309"/>
          <a:stretch/>
        </p:blipFill>
        <p:spPr bwMode="auto">
          <a:xfrm>
            <a:off x="533399" y="-15610"/>
            <a:ext cx="3931705" cy="6873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4288048" y="2459248"/>
            <a:ext cx="5210177" cy="2977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2070564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788937844"/>
              </p:ext>
            </p:extLst>
          </p:nvPr>
        </p:nvGraphicFramePr>
        <p:xfrm>
          <a:off x="-381000" y="0"/>
          <a:ext cx="9906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Rationale</a:t>
            </a:r>
            <a:endParaRPr lang="en-US" dirty="0"/>
          </a:p>
        </p:txBody>
      </p:sp>
      <p:sp>
        <p:nvSpPr>
          <p:cNvPr id="3" name="Content Placeholder 2"/>
          <p:cNvSpPr>
            <a:spLocks noGrp="1"/>
          </p:cNvSpPr>
          <p:nvPr>
            <p:ph sz="half" idx="1"/>
          </p:nvPr>
        </p:nvSpPr>
        <p:spPr>
          <a:xfrm>
            <a:off x="228600" y="1219200"/>
            <a:ext cx="4114800" cy="4800600"/>
          </a:xfrm>
        </p:spPr>
        <p:txBody>
          <a:bodyPr>
            <a:noAutofit/>
          </a:bodyPr>
          <a:lstStyle/>
          <a:p>
            <a:pPr algn="ctr">
              <a:spcBef>
                <a:spcPts val="1200"/>
              </a:spcBef>
              <a:buNone/>
            </a:pPr>
            <a:r>
              <a:rPr lang="en-US" sz="3000" b="1" dirty="0" smtClean="0"/>
              <a:t>Social Impacts</a:t>
            </a:r>
          </a:p>
          <a:p>
            <a:pPr>
              <a:spcBef>
                <a:spcPts val="1200"/>
              </a:spcBef>
            </a:pPr>
            <a:r>
              <a:rPr lang="en-US" sz="1800" dirty="0" smtClean="0"/>
              <a:t>1 in 5 AI/AN girls give birth before turning 20</a:t>
            </a:r>
          </a:p>
          <a:p>
            <a:pPr>
              <a:spcBef>
                <a:spcPts val="1200"/>
              </a:spcBef>
            </a:pPr>
            <a:r>
              <a:rPr lang="en-US" sz="1800" dirty="0" smtClean="0"/>
              <a:t>15-24 year olds make up almost 50% of all </a:t>
            </a:r>
            <a:r>
              <a:rPr lang="en-US" sz="1800" i="1" dirty="0" smtClean="0"/>
              <a:t>new</a:t>
            </a:r>
            <a:r>
              <a:rPr lang="en-US" sz="1800" dirty="0" smtClean="0"/>
              <a:t> STD cases</a:t>
            </a:r>
          </a:p>
          <a:p>
            <a:pPr>
              <a:spcBef>
                <a:spcPts val="1200"/>
              </a:spcBef>
            </a:pPr>
            <a:r>
              <a:rPr lang="en-US" sz="1800" dirty="0" smtClean="0"/>
              <a:t>STD infections can increase possible HIV transmission by 2-5 times</a:t>
            </a:r>
          </a:p>
          <a:p>
            <a:pPr>
              <a:spcBef>
                <a:spcPts val="1200"/>
              </a:spcBef>
            </a:pPr>
            <a:r>
              <a:rPr lang="en-US" sz="1800" dirty="0" smtClean="0"/>
              <a:t>AI/AN women are over 2.5 times more likely to be raped or sexually assaulted than other women in the U.S.</a:t>
            </a:r>
          </a:p>
          <a:p>
            <a:r>
              <a:rPr lang="en-US" sz="1800" dirty="0"/>
              <a:t>Learning one’s </a:t>
            </a:r>
            <a:r>
              <a:rPr lang="en-US" sz="1800" dirty="0" smtClean="0"/>
              <a:t>STD/HIV </a:t>
            </a:r>
            <a:r>
              <a:rPr lang="en-US" sz="1800" dirty="0"/>
              <a:t>status early helps </a:t>
            </a:r>
            <a:r>
              <a:rPr lang="en-US" sz="1800" dirty="0" smtClean="0"/>
              <a:t>prevent spread to </a:t>
            </a:r>
            <a:r>
              <a:rPr lang="en-US" sz="1800" dirty="0"/>
              <a:t>others and allows a </a:t>
            </a:r>
            <a:r>
              <a:rPr lang="en-US" sz="1800" dirty="0" smtClean="0"/>
              <a:t>person living </a:t>
            </a:r>
            <a:r>
              <a:rPr lang="en-US" sz="1800" dirty="0"/>
              <a:t>with HIV to seek life-extending care.</a:t>
            </a:r>
            <a:endParaRPr lang="en-US" sz="1800" dirty="0" smtClean="0"/>
          </a:p>
          <a:p>
            <a:pPr>
              <a:spcBef>
                <a:spcPts val="1200"/>
              </a:spcBef>
            </a:pPr>
            <a:endParaRPr lang="en-US" sz="1800" dirty="0"/>
          </a:p>
        </p:txBody>
      </p:sp>
      <p:sp>
        <p:nvSpPr>
          <p:cNvPr id="4" name="Content Placeholder 3"/>
          <p:cNvSpPr>
            <a:spLocks noGrp="1"/>
          </p:cNvSpPr>
          <p:nvPr>
            <p:ph sz="half" idx="2"/>
          </p:nvPr>
        </p:nvSpPr>
        <p:spPr>
          <a:xfrm>
            <a:off x="4648200" y="1219200"/>
            <a:ext cx="4038600" cy="3733800"/>
          </a:xfrm>
        </p:spPr>
        <p:txBody>
          <a:bodyPr>
            <a:noAutofit/>
          </a:bodyPr>
          <a:lstStyle/>
          <a:p>
            <a:pPr algn="ctr">
              <a:spcBef>
                <a:spcPts val="1200"/>
              </a:spcBef>
              <a:buNone/>
            </a:pPr>
            <a:r>
              <a:rPr lang="en-US" sz="3000" b="1" dirty="0" smtClean="0"/>
              <a:t>Economic Impacts</a:t>
            </a:r>
          </a:p>
          <a:p>
            <a:pPr>
              <a:spcBef>
                <a:spcPts val="1200"/>
              </a:spcBef>
            </a:pPr>
            <a:r>
              <a:rPr lang="en-US" sz="1800" dirty="0" smtClean="0"/>
              <a:t>1 HIV+ treatment = $2,100/month</a:t>
            </a:r>
          </a:p>
          <a:p>
            <a:pPr>
              <a:spcBef>
                <a:spcPts val="1200"/>
              </a:spcBef>
            </a:pPr>
            <a:r>
              <a:rPr lang="en-US" sz="1800" dirty="0" smtClean="0"/>
              <a:t>1 case of Chlamydia = $20 for men and $244 for women</a:t>
            </a:r>
          </a:p>
          <a:p>
            <a:pPr>
              <a:spcBef>
                <a:spcPts val="1200"/>
              </a:spcBef>
            </a:pPr>
            <a:r>
              <a:rPr lang="en-US" sz="1800" dirty="0" smtClean="0"/>
              <a:t>1 case of Gonorrhea = $53 for men and $266 for women</a:t>
            </a:r>
          </a:p>
          <a:p>
            <a:pPr>
              <a:spcBef>
                <a:spcPts val="1200"/>
              </a:spcBef>
            </a:pPr>
            <a:r>
              <a:rPr lang="en-US" sz="1800" dirty="0" smtClean="0"/>
              <a:t> 1 case of Syphilis = $444</a:t>
            </a:r>
          </a:p>
          <a:p>
            <a:pPr>
              <a:spcBef>
                <a:spcPts val="1200"/>
              </a:spcBef>
            </a:pPr>
            <a:r>
              <a:rPr lang="en-US" sz="1800" dirty="0" smtClean="0"/>
              <a:t>1 case of HPV = $27 for men and $1,228 for women</a:t>
            </a:r>
          </a:p>
          <a:p>
            <a:pPr>
              <a:spcBef>
                <a:spcPts val="1200"/>
              </a:spcBef>
            </a:pPr>
            <a:r>
              <a:rPr lang="en-US" sz="1800" dirty="0" smtClean="0"/>
              <a:t>1 case of Genital Herpes = $511 for men and $417 for women</a:t>
            </a:r>
          </a:p>
          <a:p>
            <a:pPr>
              <a:spcBef>
                <a:spcPts val="1200"/>
              </a:spcBef>
            </a:pPr>
            <a:endParaRPr lang="en-US" sz="1800" dirty="0" smtClean="0"/>
          </a:p>
          <a:p>
            <a:pPr>
              <a:spcBef>
                <a:spcPts val="1200"/>
              </a:spcBef>
            </a:pPr>
            <a:endParaRPr lang="en-US" sz="1800" b="1" dirty="0"/>
          </a:p>
        </p:txBody>
      </p:sp>
      <p:grpSp>
        <p:nvGrpSpPr>
          <p:cNvPr id="12" name="Group 11"/>
          <p:cNvGrpSpPr/>
          <p:nvPr/>
        </p:nvGrpSpPr>
        <p:grpSpPr>
          <a:xfrm>
            <a:off x="3581400" y="5562600"/>
            <a:ext cx="689882" cy="706709"/>
            <a:chOff x="3581400" y="5562600"/>
            <a:chExt cx="689882" cy="706709"/>
          </a:xfrm>
        </p:grpSpPr>
        <p:pic>
          <p:nvPicPr>
            <p:cNvPr id="6"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581400" y="5562600"/>
              <a:ext cx="689882" cy="706709"/>
            </a:xfrm>
            <a:prstGeom prst="rect">
              <a:avLst/>
            </a:prstGeom>
            <a:noFill/>
            <a:ln w="9525">
              <a:noFill/>
              <a:miter lim="800000"/>
              <a:headEnd/>
              <a:tailEnd/>
            </a:ln>
          </p:spPr>
        </p:pic>
        <p:sp>
          <p:nvSpPr>
            <p:cNvPr id="11" name="TextBox 10"/>
            <p:cNvSpPr txBox="1"/>
            <p:nvPr/>
          </p:nvSpPr>
          <p:spPr>
            <a:xfrm>
              <a:off x="3810000" y="5762500"/>
              <a:ext cx="304800" cy="307777"/>
            </a:xfrm>
            <a:prstGeom prst="rect">
              <a:avLst/>
            </a:prstGeom>
            <a:solidFill>
              <a:schemeClr val="bg1"/>
            </a:solidFill>
          </p:spPr>
          <p:txBody>
            <a:bodyPr wrap="square" rtlCol="0">
              <a:spAutoFit/>
            </a:bodyPr>
            <a:lstStyle/>
            <a:p>
              <a:r>
                <a:rPr lang="en-US" sz="1400" dirty="0" smtClean="0"/>
                <a:t>2</a:t>
              </a:r>
              <a:endParaRPr lang="en-US" sz="1400" dirty="0"/>
            </a:p>
          </p:txBody>
        </p:sp>
      </p:grpSp>
      <p:pic>
        <p:nvPicPr>
          <p:cNvPr id="14"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844518" y="5562600"/>
            <a:ext cx="689882" cy="706709"/>
          </a:xfrm>
          <a:prstGeom prst="rect">
            <a:avLst/>
          </a:prstGeom>
          <a:noFill/>
          <a:ln w="9525">
            <a:noFill/>
            <a:miter lim="800000"/>
            <a:headEnd/>
            <a:tailEnd/>
          </a:ln>
        </p:spPr>
      </p:pic>
      <p:sp>
        <p:nvSpPr>
          <p:cNvPr id="15" name="TextBox 14"/>
          <p:cNvSpPr txBox="1"/>
          <p:nvPr/>
        </p:nvSpPr>
        <p:spPr>
          <a:xfrm>
            <a:off x="8073118" y="5762500"/>
            <a:ext cx="304800" cy="307777"/>
          </a:xfrm>
          <a:prstGeom prst="rect">
            <a:avLst/>
          </a:prstGeom>
          <a:solidFill>
            <a:schemeClr val="bg1"/>
          </a:solidFill>
        </p:spPr>
        <p:txBody>
          <a:bodyPr wrap="square" rtlCol="0">
            <a:spAutoFit/>
          </a:bodyPr>
          <a:lstStyle/>
          <a:p>
            <a:r>
              <a:rPr lang="en-US" sz="1400" dirty="0" smtClean="0"/>
              <a:t>3</a:t>
            </a:r>
            <a:endParaRPr lang="en-US" sz="1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r="9468"/>
          <a:stretch/>
        </p:blipFill>
        <p:spPr bwMode="auto">
          <a:xfrm>
            <a:off x="47667" y="1066800"/>
            <a:ext cx="4371933" cy="5257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572000" y="1600200"/>
            <a:ext cx="4343400" cy="3662541"/>
          </a:xfrm>
          <a:prstGeom prst="rect">
            <a:avLst/>
          </a:prstGeom>
          <a:noFill/>
        </p:spPr>
        <p:txBody>
          <a:bodyPr wrap="square" lIns="91440" tIns="45720" rIns="91440" bIns="45720">
            <a:spAutoFit/>
          </a:bodyPr>
          <a:lstStyle/>
          <a:p>
            <a:r>
              <a:rPr lang="en-US" sz="2800" dirty="0"/>
              <a:t>“These statistics demonstrate the need for ongoing initiatives that help make HIV testing, education,</a:t>
            </a:r>
          </a:p>
          <a:p>
            <a:r>
              <a:rPr lang="en-US" sz="2800" dirty="0"/>
              <a:t>and health care a routine part of our health services.”</a:t>
            </a:r>
          </a:p>
          <a:p>
            <a:endParaRPr lang="en-US" sz="2400" dirty="0"/>
          </a:p>
          <a:p>
            <a:r>
              <a:rPr lang="en-US" sz="2000" dirty="0" smtClean="0"/>
              <a:t>Dr</a:t>
            </a:r>
            <a:r>
              <a:rPr lang="en-US" sz="2000" dirty="0"/>
              <a:t>. Yvette </a:t>
            </a:r>
            <a:r>
              <a:rPr lang="en-US" sz="2000" dirty="0" err="1"/>
              <a:t>Roubideaux</a:t>
            </a:r>
            <a:r>
              <a:rPr lang="en-US" sz="2000" dirty="0"/>
              <a:t>, M.D., M.P.H.</a:t>
            </a:r>
          </a:p>
          <a:p>
            <a:r>
              <a:rPr lang="en-US" sz="2000" dirty="0"/>
              <a:t>Director, Indian Health Service</a:t>
            </a:r>
          </a:p>
        </p:txBody>
      </p:sp>
    </p:spTree>
    <p:extLst>
      <p:ext uri="{BB962C8B-B14F-4D97-AF65-F5344CB8AC3E}">
        <p14:creationId xmlns:p14="http://schemas.microsoft.com/office/powerpoint/2010/main" val="12695067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5625"/>
            <a:ext cx="8229600" cy="1143000"/>
          </a:xfrm>
        </p:spPr>
        <p:txBody>
          <a:bodyPr/>
          <a:lstStyle/>
          <a:p>
            <a:r>
              <a:rPr lang="en-US" dirty="0" smtClean="0"/>
              <a:t>Prevention &amp; Planning</a:t>
            </a:r>
            <a:endParaRPr lang="en-US" dirty="0"/>
          </a:p>
        </p:txBody>
      </p:sp>
      <p:sp>
        <p:nvSpPr>
          <p:cNvPr id="4" name="Content Placeholder 3"/>
          <p:cNvSpPr>
            <a:spLocks noGrp="1"/>
          </p:cNvSpPr>
          <p:nvPr>
            <p:ph sz="half" idx="2"/>
          </p:nvPr>
        </p:nvSpPr>
        <p:spPr>
          <a:xfrm>
            <a:off x="76200" y="1143000"/>
            <a:ext cx="3048000" cy="4800600"/>
          </a:xfrm>
        </p:spPr>
        <p:txBody>
          <a:bodyPr>
            <a:noAutofit/>
          </a:bodyPr>
          <a:lstStyle/>
          <a:p>
            <a:pPr>
              <a:spcBef>
                <a:spcPts val="1200"/>
              </a:spcBef>
            </a:pPr>
            <a:r>
              <a:rPr lang="en-US" sz="2600" dirty="0"/>
              <a:t>Select activities that can </a:t>
            </a:r>
            <a:r>
              <a:rPr lang="en-US" sz="2600" dirty="0" smtClean="0"/>
              <a:t>address each </a:t>
            </a:r>
            <a:r>
              <a:rPr lang="en-US" sz="2600" dirty="0"/>
              <a:t>of these domains…</a:t>
            </a:r>
          </a:p>
          <a:p>
            <a:pPr>
              <a:spcBef>
                <a:spcPts val="1200"/>
              </a:spcBef>
            </a:pPr>
            <a:r>
              <a:rPr lang="en-US" sz="2600" dirty="0" smtClean="0"/>
              <a:t>Build on your community’s resources &amp; assets </a:t>
            </a:r>
          </a:p>
          <a:p>
            <a:pPr>
              <a:spcBef>
                <a:spcPts val="1200"/>
              </a:spcBef>
            </a:pPr>
            <a:r>
              <a:rPr lang="en-US" sz="2600" dirty="0" smtClean="0"/>
              <a:t>Select the right activities &amp; interventions for your community</a:t>
            </a:r>
          </a:p>
        </p:txBody>
      </p:sp>
      <p:pic>
        <p:nvPicPr>
          <p:cNvPr id="1026" name="Picture 2"/>
          <p:cNvPicPr>
            <a:picLocks noChangeAspect="1" noChangeArrowheads="1"/>
          </p:cNvPicPr>
          <p:nvPr/>
        </p:nvPicPr>
        <p:blipFill>
          <a:blip r:embed="rId4" cstate="print"/>
          <a:srcRect/>
          <a:stretch>
            <a:fillRect/>
          </a:stretch>
        </p:blipFill>
        <p:spPr bwMode="auto">
          <a:xfrm>
            <a:off x="3101200" y="1295400"/>
            <a:ext cx="6042800" cy="4191000"/>
          </a:xfrm>
          <a:prstGeom prst="rect">
            <a:avLst/>
          </a:prstGeom>
          <a:noFill/>
          <a:ln w="9525">
            <a:noFill/>
            <a:miter lim="800000"/>
            <a:headEnd/>
            <a:tailEnd/>
          </a:ln>
        </p:spPr>
      </p:pic>
      <p:pic>
        <p:nvPicPr>
          <p:cNvPr id="5"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844518" y="5562600"/>
            <a:ext cx="689882" cy="706709"/>
          </a:xfrm>
          <a:prstGeom prst="rect">
            <a:avLst/>
          </a:prstGeom>
          <a:noFill/>
          <a:ln w="9525">
            <a:noFill/>
            <a:miter lim="800000"/>
            <a:headEnd/>
            <a:tailEnd/>
          </a:ln>
        </p:spPr>
      </p:pic>
      <p:sp>
        <p:nvSpPr>
          <p:cNvPr id="6" name="TextBox 5"/>
          <p:cNvSpPr txBox="1"/>
          <p:nvPr/>
        </p:nvSpPr>
        <p:spPr>
          <a:xfrm>
            <a:off x="8073118" y="5762500"/>
            <a:ext cx="304800" cy="307777"/>
          </a:xfrm>
          <a:prstGeom prst="rect">
            <a:avLst/>
          </a:prstGeom>
          <a:solidFill>
            <a:schemeClr val="bg1"/>
          </a:solidFill>
        </p:spPr>
        <p:txBody>
          <a:bodyPr wrap="square" rtlCol="0">
            <a:spAutoFit/>
          </a:bodyPr>
          <a:lstStyle/>
          <a:p>
            <a:r>
              <a:rPr lang="en-US" sz="1400" dirty="0" smtClean="0"/>
              <a:t>5</a:t>
            </a:r>
            <a:endParaRPr lang="en-US" sz="1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800600" y="1295400"/>
            <a:ext cx="4191000" cy="5059363"/>
          </a:xfrm>
        </p:spPr>
        <p:txBody>
          <a:bodyPr>
            <a:noAutofit/>
          </a:bodyPr>
          <a:lstStyle/>
          <a:p>
            <a:pPr>
              <a:spcBef>
                <a:spcPts val="1200"/>
              </a:spcBef>
            </a:pPr>
            <a:r>
              <a:rPr lang="en-US" sz="2000" b="1" dirty="0" smtClean="0"/>
              <a:t>“Is your community ready for an STD/HIV program or policy?”</a:t>
            </a:r>
          </a:p>
          <a:p>
            <a:pPr>
              <a:spcBef>
                <a:spcPts val="1200"/>
              </a:spcBef>
            </a:pPr>
            <a:r>
              <a:rPr lang="en-US" sz="2000" dirty="0" smtClean="0"/>
              <a:t>A Community Readiness survey looks at:</a:t>
            </a:r>
          </a:p>
          <a:p>
            <a:pPr lvl="1">
              <a:spcBef>
                <a:spcPts val="1200"/>
              </a:spcBef>
            </a:pPr>
            <a:r>
              <a:rPr lang="en-US" sz="1800" dirty="0" smtClean="0"/>
              <a:t>Your community’s perception of the “problem”</a:t>
            </a:r>
          </a:p>
          <a:p>
            <a:pPr lvl="1">
              <a:spcBef>
                <a:spcPts val="1200"/>
              </a:spcBef>
            </a:pPr>
            <a:r>
              <a:rPr lang="en-US" sz="1800" dirty="0" smtClean="0"/>
              <a:t>How important they feel the “problem” is</a:t>
            </a:r>
          </a:p>
          <a:p>
            <a:pPr lvl="1">
              <a:spcBef>
                <a:spcPts val="1200"/>
              </a:spcBef>
            </a:pPr>
            <a:r>
              <a:rPr lang="en-US" sz="1800" dirty="0" smtClean="0"/>
              <a:t>What actions they feel would be appropriate to address the “problem”</a:t>
            </a:r>
          </a:p>
          <a:p>
            <a:pPr lvl="1">
              <a:spcBef>
                <a:spcPts val="1200"/>
              </a:spcBef>
            </a:pPr>
            <a:r>
              <a:rPr lang="en-US" sz="1800" dirty="0" smtClean="0"/>
              <a:t>How committed they are to preventing the “problem.”</a:t>
            </a:r>
            <a:endParaRPr lang="en-US" sz="1800" dirty="0"/>
          </a:p>
        </p:txBody>
      </p:sp>
      <p:sp>
        <p:nvSpPr>
          <p:cNvPr id="5" name="Title 1"/>
          <p:cNvSpPr>
            <a:spLocks noGrp="1"/>
          </p:cNvSpPr>
          <p:nvPr>
            <p:ph type="title"/>
          </p:nvPr>
        </p:nvSpPr>
        <p:spPr>
          <a:xfrm>
            <a:off x="457200" y="52450"/>
            <a:ext cx="8229600" cy="1143000"/>
          </a:xfrm>
        </p:spPr>
        <p:txBody>
          <a:bodyPr/>
          <a:lstStyle/>
          <a:p>
            <a:r>
              <a:rPr lang="en-US" dirty="0" smtClean="0"/>
              <a:t>Community Readiness</a:t>
            </a:r>
            <a:endParaRPr lang="en-US" dirty="0"/>
          </a:p>
        </p:txBody>
      </p:sp>
      <p:pic>
        <p:nvPicPr>
          <p:cNvPr id="7" name="Picture 6"/>
          <p:cNvPicPr/>
          <p:nvPr/>
        </p:nvPicPr>
        <p:blipFill>
          <a:blip r:embed="rId4" cstate="print">
            <a:clrChange>
              <a:clrFrom>
                <a:srgbClr val="FFFFFF"/>
              </a:clrFrom>
              <a:clrTo>
                <a:srgbClr val="FFFFFF">
                  <a:alpha val="0"/>
                </a:srgbClr>
              </a:clrTo>
            </a:clrChange>
          </a:blip>
          <a:srcRect/>
          <a:stretch>
            <a:fillRect/>
          </a:stretch>
        </p:blipFill>
        <p:spPr bwMode="auto">
          <a:xfrm>
            <a:off x="304800" y="1066800"/>
            <a:ext cx="4572000" cy="4921898"/>
          </a:xfrm>
          <a:prstGeom prst="rect">
            <a:avLst/>
          </a:prstGeom>
          <a:noFill/>
          <a:ln w="9525">
            <a:noFill/>
            <a:miter lim="800000"/>
            <a:headEnd/>
            <a:tailEnd/>
          </a:ln>
        </p:spPr>
      </p:pic>
      <p:pic>
        <p:nvPicPr>
          <p:cNvPr id="6"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305800" y="5638800"/>
            <a:ext cx="689882" cy="706709"/>
          </a:xfrm>
          <a:prstGeom prst="rect">
            <a:avLst/>
          </a:prstGeom>
          <a:noFill/>
          <a:ln w="9525">
            <a:noFill/>
            <a:miter lim="800000"/>
            <a:headEnd/>
            <a:tailEnd/>
          </a:ln>
        </p:spPr>
      </p:pic>
      <p:sp>
        <p:nvSpPr>
          <p:cNvPr id="8" name="TextBox 7"/>
          <p:cNvSpPr txBox="1"/>
          <p:nvPr/>
        </p:nvSpPr>
        <p:spPr>
          <a:xfrm>
            <a:off x="8534400" y="5838700"/>
            <a:ext cx="304800" cy="307777"/>
          </a:xfrm>
          <a:prstGeom prst="rect">
            <a:avLst/>
          </a:prstGeom>
          <a:solidFill>
            <a:schemeClr val="bg1"/>
          </a:solidFill>
        </p:spPr>
        <p:txBody>
          <a:bodyPr wrap="square" rtlCol="0">
            <a:spAutoFit/>
          </a:bodyPr>
          <a:lstStyle/>
          <a:p>
            <a:r>
              <a:rPr lang="en-US" sz="1400" dirty="0" smtClean="0"/>
              <a:t>6</a:t>
            </a:r>
            <a:endParaRPr lang="en-US" sz="1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825"/>
            <a:ext cx="8229600" cy="1143000"/>
          </a:xfrm>
        </p:spPr>
        <p:txBody>
          <a:bodyPr/>
          <a:lstStyle/>
          <a:p>
            <a:r>
              <a:rPr lang="en-US" dirty="0" smtClean="0">
                <a:solidFill>
                  <a:schemeClr val="bg1"/>
                </a:solidFill>
              </a:rPr>
              <a:t>Policy Change</a:t>
            </a:r>
            <a:endParaRPr lang="en-US" dirty="0">
              <a:solidFill>
                <a:schemeClr val="bg1"/>
              </a:solidFill>
            </a:endParaRPr>
          </a:p>
        </p:txBody>
      </p:sp>
      <p:sp>
        <p:nvSpPr>
          <p:cNvPr id="3" name="Content Placeholder 2"/>
          <p:cNvSpPr>
            <a:spLocks noGrp="1"/>
          </p:cNvSpPr>
          <p:nvPr>
            <p:ph idx="1"/>
          </p:nvPr>
        </p:nvSpPr>
        <p:spPr>
          <a:xfrm>
            <a:off x="457200" y="1371600"/>
            <a:ext cx="8229600" cy="4724400"/>
          </a:xfrm>
        </p:spPr>
        <p:txBody>
          <a:bodyPr>
            <a:normAutofit lnSpcReduction="10000"/>
          </a:bodyPr>
          <a:lstStyle/>
          <a:p>
            <a:r>
              <a:rPr lang="en-US" dirty="0" smtClean="0"/>
              <a:t>Policy change is an important tool for promoting sexual health and wellbeing</a:t>
            </a:r>
          </a:p>
          <a:p>
            <a:r>
              <a:rPr lang="en-US" dirty="0" smtClean="0"/>
              <a:t>Formal Policies</a:t>
            </a:r>
          </a:p>
          <a:p>
            <a:pPr lvl="1"/>
            <a:r>
              <a:rPr lang="en-US" dirty="0" smtClean="0"/>
              <a:t>Tribal resolutions or ordinances</a:t>
            </a:r>
          </a:p>
          <a:p>
            <a:pPr lvl="1"/>
            <a:r>
              <a:rPr lang="en-US" dirty="0" smtClean="0"/>
              <a:t>School policies</a:t>
            </a:r>
          </a:p>
          <a:p>
            <a:pPr lvl="1"/>
            <a:r>
              <a:rPr lang="en-US" dirty="0" smtClean="0"/>
              <a:t>Clinic policies</a:t>
            </a:r>
          </a:p>
          <a:p>
            <a:r>
              <a:rPr lang="en-US" dirty="0" smtClean="0"/>
              <a:t>Informal Policies </a:t>
            </a:r>
          </a:p>
          <a:p>
            <a:pPr lvl="1"/>
            <a:r>
              <a:rPr lang="en-US" dirty="0" smtClean="0"/>
              <a:t>May be first step toward formal policies</a:t>
            </a:r>
          </a:p>
          <a:p>
            <a:pPr lvl="1"/>
            <a:r>
              <a:rPr lang="en-US" dirty="0" smtClean="0"/>
              <a:t>Unwritten agreements or behavioral expectations</a:t>
            </a:r>
          </a:p>
        </p:txBody>
      </p:sp>
      <p:pic>
        <p:nvPicPr>
          <p:cNvPr id="4"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696200" y="5617891"/>
            <a:ext cx="689882" cy="706709"/>
          </a:xfrm>
          <a:prstGeom prst="rect">
            <a:avLst/>
          </a:prstGeom>
          <a:noFill/>
          <a:ln w="9525">
            <a:noFill/>
            <a:miter lim="800000"/>
            <a:headEnd/>
            <a:tailEnd/>
          </a:ln>
        </p:spPr>
      </p:pic>
      <p:sp>
        <p:nvSpPr>
          <p:cNvPr id="5" name="TextBox 4"/>
          <p:cNvSpPr txBox="1"/>
          <p:nvPr/>
        </p:nvSpPr>
        <p:spPr>
          <a:xfrm>
            <a:off x="7940323" y="5817791"/>
            <a:ext cx="268307" cy="307777"/>
          </a:xfrm>
          <a:prstGeom prst="rect">
            <a:avLst/>
          </a:prstGeom>
          <a:solidFill>
            <a:schemeClr val="bg1"/>
          </a:solidFill>
        </p:spPr>
        <p:txBody>
          <a:bodyPr wrap="square" rtlCol="0">
            <a:spAutoFit/>
          </a:bodyPr>
          <a:lstStyle/>
          <a:p>
            <a:r>
              <a:rPr lang="en-US" sz="1400" dirty="0" smtClean="0"/>
              <a:t>9</a:t>
            </a:r>
            <a:endParaRPr lang="en-US" sz="1400" dirty="0"/>
          </a:p>
        </p:txBody>
      </p:sp>
      <p:pic>
        <p:nvPicPr>
          <p:cNvPr id="6"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294359" y="5617891"/>
            <a:ext cx="689882" cy="706709"/>
          </a:xfrm>
          <a:prstGeom prst="rect">
            <a:avLst/>
          </a:prstGeom>
          <a:noFill/>
          <a:ln w="9525">
            <a:noFill/>
            <a:miter lim="800000"/>
            <a:headEnd/>
            <a:tailEnd/>
          </a:ln>
        </p:spPr>
      </p:pic>
      <p:sp>
        <p:nvSpPr>
          <p:cNvPr id="7" name="TextBox 6"/>
          <p:cNvSpPr txBox="1"/>
          <p:nvPr/>
        </p:nvSpPr>
        <p:spPr>
          <a:xfrm>
            <a:off x="8488379" y="5817791"/>
            <a:ext cx="380999" cy="307777"/>
          </a:xfrm>
          <a:prstGeom prst="rect">
            <a:avLst/>
          </a:prstGeom>
          <a:solidFill>
            <a:schemeClr val="bg1"/>
          </a:solidFill>
        </p:spPr>
        <p:txBody>
          <a:bodyPr wrap="square" rtlCol="0">
            <a:spAutoFit/>
          </a:bodyPr>
          <a:lstStyle/>
          <a:p>
            <a:r>
              <a:rPr lang="en-US" sz="1400" dirty="0" smtClean="0"/>
              <a:t>12</a:t>
            </a:r>
            <a:endParaRPr lang="en-US" sz="1400" dirty="0"/>
          </a:p>
        </p:txBody>
      </p:sp>
      <p:cxnSp>
        <p:nvCxnSpPr>
          <p:cNvPr id="9" name="Straight Connector 8"/>
          <p:cNvCxnSpPr/>
          <p:nvPr/>
        </p:nvCxnSpPr>
        <p:spPr>
          <a:xfrm>
            <a:off x="8321975" y="5971679"/>
            <a:ext cx="127781"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DELIMITERS" val="3.1"/>
</p:tagLst>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1_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1147</TotalTime>
  <Words>2922</Words>
  <Application>Microsoft Office PowerPoint</Application>
  <PresentationFormat>On-screen Show (4:3)</PresentationFormat>
  <Paragraphs>383</Paragraphs>
  <Slides>30</Slides>
  <Notes>30</Notes>
  <HiddenSlides>0</HiddenSlides>
  <MMClips>0</MMClips>
  <ScaleCrop>false</ScaleCrop>
  <HeadingPairs>
    <vt:vector size="4" baseType="variant">
      <vt:variant>
        <vt:lpstr>Theme</vt:lpstr>
      </vt:variant>
      <vt:variant>
        <vt:i4>3</vt:i4>
      </vt:variant>
      <vt:variant>
        <vt:lpstr>Slide Titles</vt:lpstr>
      </vt:variant>
      <vt:variant>
        <vt:i4>30</vt:i4>
      </vt:variant>
    </vt:vector>
  </HeadingPairs>
  <TitlesOfParts>
    <vt:vector size="33" baseType="lpstr">
      <vt:lpstr>Office Theme</vt:lpstr>
      <vt:lpstr>Civic</vt:lpstr>
      <vt:lpstr>1_BlackTie</vt:lpstr>
      <vt:lpstr>Tribal HIV/STD Advocacy Kit  &amp; Policy Guide</vt:lpstr>
      <vt:lpstr>Executive Summary</vt:lpstr>
      <vt:lpstr>PowerPoint Presentation</vt:lpstr>
      <vt:lpstr>PowerPoint Presentation</vt:lpstr>
      <vt:lpstr>Rationale</vt:lpstr>
      <vt:lpstr>PowerPoint Presentation</vt:lpstr>
      <vt:lpstr>Prevention &amp; Planning</vt:lpstr>
      <vt:lpstr>Community Readiness</vt:lpstr>
      <vt:lpstr>Policy Change</vt:lpstr>
      <vt:lpstr>Policy Change</vt:lpstr>
      <vt:lpstr>Policy Change</vt:lpstr>
      <vt:lpstr>Policy Change</vt:lpstr>
      <vt:lpstr>Testing &amp; Vaccination</vt:lpstr>
      <vt:lpstr>Treatment</vt:lpstr>
      <vt:lpstr>Tribal Models &amp; Best Practices</vt:lpstr>
      <vt:lpstr>Steps You Can Take to Promote Sexual Health and Wellbeing</vt:lpstr>
      <vt:lpstr>Steps You Can Take to Promote Sexual Health and Wellbeing</vt:lpstr>
      <vt:lpstr>PowerPoint Presentation</vt:lpstr>
      <vt:lpstr>Additional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AI/AN Tribal HIV/STD Advocacy Kit and Policy Guide</dc:title>
  <dc:creator>Colbie M. Caughlan</dc:creator>
  <cp:lastModifiedBy>Stephanie Craig</cp:lastModifiedBy>
  <cp:revision>74</cp:revision>
  <cp:lastPrinted>2012-07-06T23:06:48Z</cp:lastPrinted>
  <dcterms:created xsi:type="dcterms:W3CDTF">2011-03-02T15:04:25Z</dcterms:created>
  <dcterms:modified xsi:type="dcterms:W3CDTF">2012-07-11T05:30:41Z</dcterms:modified>
</cp:coreProperties>
</file>